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4"/>
  </p:notesMasterIdLst>
  <p:sldIdLst>
    <p:sldId id="281" r:id="rId2"/>
    <p:sldId id="288" r:id="rId3"/>
    <p:sldId id="402" r:id="rId4"/>
    <p:sldId id="293" r:id="rId5"/>
    <p:sldId id="295" r:id="rId6"/>
    <p:sldId id="296" r:id="rId7"/>
    <p:sldId id="297" r:id="rId8"/>
    <p:sldId id="289" r:id="rId9"/>
    <p:sldId id="294" r:id="rId10"/>
    <p:sldId id="298" r:id="rId11"/>
    <p:sldId id="299" r:id="rId12"/>
    <p:sldId id="300" r:id="rId13"/>
    <p:sldId id="302" r:id="rId14"/>
    <p:sldId id="339" r:id="rId15"/>
    <p:sldId id="348" r:id="rId16"/>
    <p:sldId id="349" r:id="rId17"/>
    <p:sldId id="350" r:id="rId18"/>
    <p:sldId id="351" r:id="rId19"/>
    <p:sldId id="352" r:id="rId20"/>
    <p:sldId id="353" r:id="rId21"/>
    <p:sldId id="354" r:id="rId22"/>
    <p:sldId id="355" r:id="rId23"/>
    <p:sldId id="356" r:id="rId24"/>
    <p:sldId id="357" r:id="rId25"/>
    <p:sldId id="358" r:id="rId26"/>
    <p:sldId id="359" r:id="rId27"/>
    <p:sldId id="318" r:id="rId28"/>
    <p:sldId id="360" r:id="rId29"/>
    <p:sldId id="361" r:id="rId30"/>
    <p:sldId id="362" r:id="rId31"/>
    <p:sldId id="363" r:id="rId32"/>
    <p:sldId id="364" r:id="rId33"/>
    <p:sldId id="365" r:id="rId34"/>
    <p:sldId id="366" r:id="rId35"/>
    <p:sldId id="367" r:id="rId36"/>
    <p:sldId id="368" r:id="rId37"/>
    <p:sldId id="369" r:id="rId38"/>
    <p:sldId id="370" r:id="rId39"/>
    <p:sldId id="371" r:id="rId40"/>
    <p:sldId id="335" r:id="rId41"/>
    <p:sldId id="373" r:id="rId42"/>
    <p:sldId id="374" r:id="rId43"/>
    <p:sldId id="375" r:id="rId44"/>
    <p:sldId id="406" r:id="rId45"/>
    <p:sldId id="376" r:id="rId46"/>
    <p:sldId id="377" r:id="rId47"/>
    <p:sldId id="378" r:id="rId48"/>
    <p:sldId id="379" r:id="rId49"/>
    <p:sldId id="407" r:id="rId50"/>
    <p:sldId id="380" r:id="rId51"/>
    <p:sldId id="381" r:id="rId52"/>
    <p:sldId id="372" r:id="rId53"/>
    <p:sldId id="383" r:id="rId54"/>
    <p:sldId id="338" r:id="rId55"/>
    <p:sldId id="385" r:id="rId56"/>
    <p:sldId id="386" r:id="rId57"/>
    <p:sldId id="387" r:id="rId58"/>
    <p:sldId id="388" r:id="rId59"/>
    <p:sldId id="389" r:id="rId60"/>
    <p:sldId id="384" r:id="rId61"/>
    <p:sldId id="391" r:id="rId62"/>
    <p:sldId id="390" r:id="rId63"/>
    <p:sldId id="393" r:id="rId64"/>
    <p:sldId id="401" r:id="rId65"/>
    <p:sldId id="287" r:id="rId66"/>
    <p:sldId id="394" r:id="rId67"/>
    <p:sldId id="395" r:id="rId68"/>
    <p:sldId id="396" r:id="rId69"/>
    <p:sldId id="397" r:id="rId70"/>
    <p:sldId id="398" r:id="rId71"/>
    <p:sldId id="399" r:id="rId72"/>
    <p:sldId id="400" r:id="rId7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FF99FF"/>
    <a:srgbClr val="CCFFCC"/>
    <a:srgbClr val="FF66FF"/>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3" d="100"/>
          <a:sy n="113" d="100"/>
        </p:scale>
        <p:origin x="155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60F667-850D-4A28-B0D2-11ECF84051D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783FA534-5003-409A-BCEF-537B8C69C2D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7399E565-0003-46F5-A162-8EA4EC3F891F}" type="datetimeFigureOut">
              <a:rPr lang="en-US"/>
              <a:t>7/23/2026</a:t>
            </a:fld>
            <a:endParaRPr lang="en-US"/>
          </a:p>
        </p:txBody>
      </p:sp>
      <p:sp>
        <p:nvSpPr>
          <p:cNvPr id="4" name="Slide Image Placeholder 3">
            <a:extLst>
              <a:ext uri="{FF2B5EF4-FFF2-40B4-BE49-F238E27FC236}">
                <a16:creationId xmlns:a16="http://schemas.microsoft.com/office/drawing/2014/main" id="{E5323DEC-2526-45A5-B9E0-D2EBDC7336B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C56C850-F32B-44B1-9E84-DE729EB0428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a:extLst>
              <a:ext uri="{FF2B5EF4-FFF2-40B4-BE49-F238E27FC236}">
                <a16:creationId xmlns:a16="http://schemas.microsoft.com/office/drawing/2014/main" id="{4D052E04-2039-424B-8C96-5E13622CECE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96E66297-E3BE-4DFC-B5CE-41F506BC64B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50B59E9-B91F-4325-9374-D01E18DA8A39}" type="slidenum">
              <a:rPr lang="en-US" altLang="en-US"/>
              <a:t>‹Nr.›</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8E736955-3CEE-497F-963F-1602875E2807}"/>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a:extLst>
              <a:ext uri="{FF2B5EF4-FFF2-40B4-BE49-F238E27FC236}">
                <a16:creationId xmlns:a16="http://schemas.microsoft.com/office/drawing/2014/main" id="{FE14ABE9-EAD4-49D4-AFF2-EB724C61B6E6}"/>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1EB2ECC6-0D9E-4CA6-882A-FEBBF36B4EE0}"/>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 name="Oval 10">
              <a:extLst>
                <a:ext uri="{FF2B5EF4-FFF2-40B4-BE49-F238E27FC236}">
                  <a16:creationId xmlns:a16="http://schemas.microsoft.com/office/drawing/2014/main" id="{EB93A186-3419-4CFB-94BE-8D7F2E87B4A3}"/>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 name="Oval 11">
              <a:extLst>
                <a:ext uri="{FF2B5EF4-FFF2-40B4-BE49-F238E27FC236}">
                  <a16:creationId xmlns:a16="http://schemas.microsoft.com/office/drawing/2014/main" id="{F777EBAD-7FC9-4D46-B680-6B96D964A809}"/>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 name="Oval 12">
              <a:extLst>
                <a:ext uri="{FF2B5EF4-FFF2-40B4-BE49-F238E27FC236}">
                  <a16:creationId xmlns:a16="http://schemas.microsoft.com/office/drawing/2014/main" id="{75805240-1E28-4EC0-B7F3-448B6457D9EA}"/>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 name="Oval 13">
              <a:extLst>
                <a:ext uri="{FF2B5EF4-FFF2-40B4-BE49-F238E27FC236}">
                  <a16:creationId xmlns:a16="http://schemas.microsoft.com/office/drawing/2014/main" id="{8E4EC6E9-9D33-4EEE-9EB2-D8835B688C32}"/>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1" name="Oval 14">
              <a:extLst>
                <a:ext uri="{FF2B5EF4-FFF2-40B4-BE49-F238E27FC236}">
                  <a16:creationId xmlns:a16="http://schemas.microsoft.com/office/drawing/2014/main" id="{E054CCCD-97F3-49E6-B716-25A77EB622F4}"/>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 name="Oval 15">
              <a:extLst>
                <a:ext uri="{FF2B5EF4-FFF2-40B4-BE49-F238E27FC236}">
                  <a16:creationId xmlns:a16="http://schemas.microsoft.com/office/drawing/2014/main" id="{9551F9A1-944A-4501-9FED-B5A5974E3149}"/>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 name="Oval 16">
              <a:extLst>
                <a:ext uri="{FF2B5EF4-FFF2-40B4-BE49-F238E27FC236}">
                  <a16:creationId xmlns:a16="http://schemas.microsoft.com/office/drawing/2014/main" id="{4D8D6007-3531-4B09-BC6C-27E7B2CD31CD}"/>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 name="Oval 17">
              <a:extLst>
                <a:ext uri="{FF2B5EF4-FFF2-40B4-BE49-F238E27FC236}">
                  <a16:creationId xmlns:a16="http://schemas.microsoft.com/office/drawing/2014/main" id="{0A665ED7-D225-4382-B36D-30B9A9A920A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5" name="Oval 18">
              <a:extLst>
                <a:ext uri="{FF2B5EF4-FFF2-40B4-BE49-F238E27FC236}">
                  <a16:creationId xmlns:a16="http://schemas.microsoft.com/office/drawing/2014/main" id="{B34EA4A1-B983-46A8-8C89-D59FF1BD4C81}"/>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 name="Oval 19">
              <a:extLst>
                <a:ext uri="{FF2B5EF4-FFF2-40B4-BE49-F238E27FC236}">
                  <a16:creationId xmlns:a16="http://schemas.microsoft.com/office/drawing/2014/main" id="{176E36CD-236F-482F-948E-E3C2CA146A8E}"/>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7" name="Oval 20">
              <a:extLst>
                <a:ext uri="{FF2B5EF4-FFF2-40B4-BE49-F238E27FC236}">
                  <a16:creationId xmlns:a16="http://schemas.microsoft.com/office/drawing/2014/main" id="{CBA464A9-C125-4B1F-B067-E652682FEB83}"/>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 name="Oval 21">
              <a:extLst>
                <a:ext uri="{FF2B5EF4-FFF2-40B4-BE49-F238E27FC236}">
                  <a16:creationId xmlns:a16="http://schemas.microsoft.com/office/drawing/2014/main" id="{00857338-21FE-4A57-B4EE-7AF73D535AE1}"/>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9" name="Oval 22">
              <a:extLst>
                <a:ext uri="{FF2B5EF4-FFF2-40B4-BE49-F238E27FC236}">
                  <a16:creationId xmlns:a16="http://schemas.microsoft.com/office/drawing/2014/main" id="{8C677829-76EC-44A5-9FE6-88311B0FC40F}"/>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 name="Oval 23">
              <a:extLst>
                <a:ext uri="{FF2B5EF4-FFF2-40B4-BE49-F238E27FC236}">
                  <a16:creationId xmlns:a16="http://schemas.microsoft.com/office/drawing/2014/main" id="{F3C86599-8D61-4F71-AA49-440902393098}"/>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 name="Oval 24">
              <a:extLst>
                <a:ext uri="{FF2B5EF4-FFF2-40B4-BE49-F238E27FC236}">
                  <a16:creationId xmlns:a16="http://schemas.microsoft.com/office/drawing/2014/main" id="{7937C62A-FB6D-4E6B-B09F-BABEA38B6401}"/>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2" name="Oval 25">
              <a:extLst>
                <a:ext uri="{FF2B5EF4-FFF2-40B4-BE49-F238E27FC236}">
                  <a16:creationId xmlns:a16="http://schemas.microsoft.com/office/drawing/2014/main" id="{4CBD0B71-AF8E-42D8-945C-26E4C6F831B9}"/>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3" name="Oval 26">
              <a:extLst>
                <a:ext uri="{FF2B5EF4-FFF2-40B4-BE49-F238E27FC236}">
                  <a16:creationId xmlns:a16="http://schemas.microsoft.com/office/drawing/2014/main" id="{D5A1A377-D08F-4B8D-8BE7-87C9533E5049}"/>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4" name="Oval 27">
              <a:extLst>
                <a:ext uri="{FF2B5EF4-FFF2-40B4-BE49-F238E27FC236}">
                  <a16:creationId xmlns:a16="http://schemas.microsoft.com/office/drawing/2014/main" id="{907E076A-7C57-4346-BA93-B506C58E70DF}"/>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5" name="Oval 28">
              <a:extLst>
                <a:ext uri="{FF2B5EF4-FFF2-40B4-BE49-F238E27FC236}">
                  <a16:creationId xmlns:a16="http://schemas.microsoft.com/office/drawing/2014/main" id="{F31BEC6D-B83C-48A2-87FB-384D50BEF36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6" name="Oval 29">
              <a:extLst>
                <a:ext uri="{FF2B5EF4-FFF2-40B4-BE49-F238E27FC236}">
                  <a16:creationId xmlns:a16="http://schemas.microsoft.com/office/drawing/2014/main" id="{0EAEB11B-DFCD-4F96-AFAE-AB0D5FD76EA6}"/>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7" name="Oval 30">
              <a:extLst>
                <a:ext uri="{FF2B5EF4-FFF2-40B4-BE49-F238E27FC236}">
                  <a16:creationId xmlns:a16="http://schemas.microsoft.com/office/drawing/2014/main" id="{4C958017-057C-45B0-AFC4-975B68770D30}"/>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8" name="Oval 31">
              <a:extLst>
                <a:ext uri="{FF2B5EF4-FFF2-40B4-BE49-F238E27FC236}">
                  <a16:creationId xmlns:a16="http://schemas.microsoft.com/office/drawing/2014/main" id="{25A85BF8-AE1F-4EEC-B006-59340D31FB7C}"/>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Oval 32">
              <a:extLst>
                <a:ext uri="{FF2B5EF4-FFF2-40B4-BE49-F238E27FC236}">
                  <a16:creationId xmlns:a16="http://schemas.microsoft.com/office/drawing/2014/main" id="{EBC0BCFC-90EC-4CCB-BE44-94DC8BDBEC4E}"/>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 name="Oval 33">
              <a:extLst>
                <a:ext uri="{FF2B5EF4-FFF2-40B4-BE49-F238E27FC236}">
                  <a16:creationId xmlns:a16="http://schemas.microsoft.com/office/drawing/2014/main" id="{DB33BCB4-82C8-423E-9DB2-8FB133CFF581}"/>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 name="Oval 34">
              <a:extLst>
                <a:ext uri="{FF2B5EF4-FFF2-40B4-BE49-F238E27FC236}">
                  <a16:creationId xmlns:a16="http://schemas.microsoft.com/office/drawing/2014/main" id="{C33B5BC7-22CA-4A55-949D-F5064CCF6786}"/>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2" name="Oval 35">
              <a:extLst>
                <a:ext uri="{FF2B5EF4-FFF2-40B4-BE49-F238E27FC236}">
                  <a16:creationId xmlns:a16="http://schemas.microsoft.com/office/drawing/2014/main" id="{B46C82D4-71E2-49E3-ACA5-916D5BA5C595}"/>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3" name="Oval 36">
              <a:extLst>
                <a:ext uri="{FF2B5EF4-FFF2-40B4-BE49-F238E27FC236}">
                  <a16:creationId xmlns:a16="http://schemas.microsoft.com/office/drawing/2014/main" id="{29870E36-E725-4016-B953-2C218B269CDF}"/>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4" name="Oval 37">
              <a:extLst>
                <a:ext uri="{FF2B5EF4-FFF2-40B4-BE49-F238E27FC236}">
                  <a16:creationId xmlns:a16="http://schemas.microsoft.com/office/drawing/2014/main" id="{0D83C2A5-0874-4A71-937B-65B894B7B4EB}"/>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5" name="Oval 38">
              <a:extLst>
                <a:ext uri="{FF2B5EF4-FFF2-40B4-BE49-F238E27FC236}">
                  <a16:creationId xmlns:a16="http://schemas.microsoft.com/office/drawing/2014/main" id="{4E5CE4F0-2873-4F1B-AF03-C6C851A40D66}"/>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6" name="Oval 39">
              <a:extLst>
                <a:ext uri="{FF2B5EF4-FFF2-40B4-BE49-F238E27FC236}">
                  <a16:creationId xmlns:a16="http://schemas.microsoft.com/office/drawing/2014/main" id="{C7B144E0-9316-4368-9A9D-1616E97A05E8}"/>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37" name="Line 40">
            <a:extLst>
              <a:ext uri="{FF2B5EF4-FFF2-40B4-BE49-F238E27FC236}">
                <a16:creationId xmlns:a16="http://schemas.microsoft.com/office/drawing/2014/main" id="{CD821902-ED86-48F2-9224-F62CA799A53C}"/>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17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a:extLst>
              <a:ext uri="{FF2B5EF4-FFF2-40B4-BE49-F238E27FC236}">
                <a16:creationId xmlns:a16="http://schemas.microsoft.com/office/drawing/2014/main" id="{832F9EE4-DA62-41FB-BDE8-C7B9456D38B5}"/>
              </a:ext>
            </a:extLst>
          </p:cNvPr>
          <p:cNvSpPr>
            <a:spLocks noGrp="1" noChangeArrowheads="1"/>
          </p:cNvSpPr>
          <p:nvPr>
            <p:ph type="dt" sz="half" idx="10"/>
          </p:nvPr>
        </p:nvSpPr>
        <p:spPr/>
        <p:txBody>
          <a:bodyPr/>
          <a:lstStyle>
            <a:lvl1pPr>
              <a:defRPr/>
            </a:lvl1pPr>
          </a:lstStyle>
          <a:p>
            <a:pPr>
              <a:defRPr/>
            </a:pPr>
            <a:endParaRPr lang="en-US" altLang="en-US"/>
          </a:p>
        </p:txBody>
      </p:sp>
      <p:sp>
        <p:nvSpPr>
          <p:cNvPr id="39" name="Rectangle 6">
            <a:extLst>
              <a:ext uri="{FF2B5EF4-FFF2-40B4-BE49-F238E27FC236}">
                <a16:creationId xmlns:a16="http://schemas.microsoft.com/office/drawing/2014/main" id="{F354F2EC-D785-4926-A032-A1847E07F11F}"/>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a:extLst>
              <a:ext uri="{FF2B5EF4-FFF2-40B4-BE49-F238E27FC236}">
                <a16:creationId xmlns:a16="http://schemas.microsoft.com/office/drawing/2014/main" id="{80B1EF72-0269-4CEA-8857-49B6729C2811}"/>
              </a:ext>
            </a:extLst>
          </p:cNvPr>
          <p:cNvSpPr>
            <a:spLocks noGrp="1" noChangeArrowheads="1"/>
          </p:cNvSpPr>
          <p:nvPr>
            <p:ph type="sldNum" sz="quarter" idx="12"/>
          </p:nvPr>
        </p:nvSpPr>
        <p:spPr/>
        <p:txBody>
          <a:bodyPr/>
          <a:lstStyle>
            <a:lvl1pPr>
              <a:defRPr/>
            </a:lvl1pPr>
          </a:lstStyle>
          <a:p>
            <a:fld id="{46C674FE-31BD-4551-ABBE-8D030C75A786}" type="slidenum">
              <a:rPr lang="en-US" altLang="en-US"/>
              <a:pPr/>
              <a:t>‹Nr.›</a:t>
            </a:fld>
            <a:endParaRPr lang="en-US" altLang="en-US"/>
          </a:p>
        </p:txBody>
      </p:sp>
    </p:spTree>
    <p:extLst>
      <p:ext uri="{BB962C8B-B14F-4D97-AF65-F5344CB8AC3E}">
        <p14:creationId xmlns:p14="http://schemas.microsoft.com/office/powerpoint/2010/main" val="2855103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3EDFA060-693F-4975-AB8C-04793AD6AD2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682FE264-5D03-451C-87FB-32BADC82FCD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BAD1F6AB-8A12-41C7-93F4-2042D70A7F8F}"/>
              </a:ext>
            </a:extLst>
          </p:cNvPr>
          <p:cNvSpPr>
            <a:spLocks noGrp="1" noChangeArrowheads="1"/>
          </p:cNvSpPr>
          <p:nvPr>
            <p:ph type="sldNum" sz="quarter" idx="12"/>
          </p:nvPr>
        </p:nvSpPr>
        <p:spPr>
          <a:ln/>
        </p:spPr>
        <p:txBody>
          <a:bodyPr/>
          <a:lstStyle>
            <a:lvl1pPr>
              <a:defRPr/>
            </a:lvl1pPr>
          </a:lstStyle>
          <a:p>
            <a:fld id="{4AE142AB-7A9F-4806-80A2-5FF570567F82}" type="slidenum">
              <a:rPr lang="en-US" altLang="en-US"/>
              <a:pPr/>
              <a:t>‹Nr.›</a:t>
            </a:fld>
            <a:endParaRPr lang="en-US" altLang="en-US"/>
          </a:p>
        </p:txBody>
      </p:sp>
    </p:spTree>
    <p:extLst>
      <p:ext uri="{BB962C8B-B14F-4D97-AF65-F5344CB8AC3E}">
        <p14:creationId xmlns:p14="http://schemas.microsoft.com/office/powerpoint/2010/main" val="106014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BEE7933E-D21C-476B-A9AD-91AB23C2BD9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EBB7EAB-F21B-4739-8507-6B61D50EF49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3EE4DCA1-34E8-4C16-B325-B024E7CC3690}"/>
              </a:ext>
            </a:extLst>
          </p:cNvPr>
          <p:cNvSpPr>
            <a:spLocks noGrp="1" noChangeArrowheads="1"/>
          </p:cNvSpPr>
          <p:nvPr>
            <p:ph type="sldNum" sz="quarter" idx="12"/>
          </p:nvPr>
        </p:nvSpPr>
        <p:spPr>
          <a:ln/>
        </p:spPr>
        <p:txBody>
          <a:bodyPr/>
          <a:lstStyle>
            <a:lvl1pPr>
              <a:defRPr/>
            </a:lvl1pPr>
          </a:lstStyle>
          <a:p>
            <a:fld id="{0B6A12C2-82D3-4EA4-A11F-0032148F1BEB}" type="slidenum">
              <a:rPr lang="en-US" altLang="en-US"/>
              <a:pPr/>
              <a:t>‹Nr.›</a:t>
            </a:fld>
            <a:endParaRPr lang="en-US" altLang="en-US"/>
          </a:p>
        </p:txBody>
      </p:sp>
    </p:spTree>
    <p:extLst>
      <p:ext uri="{BB962C8B-B14F-4D97-AF65-F5344CB8AC3E}">
        <p14:creationId xmlns:p14="http://schemas.microsoft.com/office/powerpoint/2010/main" val="321811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C15C873E-61EA-4A7E-955D-CDDC01D0B73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1FC7E757-408D-4239-97DE-E6BBEF2A6C4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2C39C17C-CD6F-4633-B1CE-AB4638393693}"/>
              </a:ext>
            </a:extLst>
          </p:cNvPr>
          <p:cNvSpPr>
            <a:spLocks noGrp="1" noChangeArrowheads="1"/>
          </p:cNvSpPr>
          <p:nvPr>
            <p:ph type="sldNum" sz="quarter" idx="12"/>
          </p:nvPr>
        </p:nvSpPr>
        <p:spPr>
          <a:ln/>
        </p:spPr>
        <p:txBody>
          <a:bodyPr/>
          <a:lstStyle>
            <a:lvl1pPr>
              <a:defRPr/>
            </a:lvl1pPr>
          </a:lstStyle>
          <a:p>
            <a:fld id="{0931D91D-945A-4DC1-BFED-604E80772565}" type="slidenum">
              <a:rPr lang="en-US" altLang="en-US"/>
              <a:pPr/>
              <a:t>‹Nr.›</a:t>
            </a:fld>
            <a:endParaRPr lang="en-US" altLang="en-US"/>
          </a:p>
        </p:txBody>
      </p:sp>
    </p:spTree>
    <p:extLst>
      <p:ext uri="{BB962C8B-B14F-4D97-AF65-F5344CB8AC3E}">
        <p14:creationId xmlns:p14="http://schemas.microsoft.com/office/powerpoint/2010/main" val="1836728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547E1D3E-77CB-4C77-A228-9E0C8EA3C14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522026EC-3B34-46AE-B5E2-6E6828FF0C6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36E0C669-BEF4-4450-BF6E-BA0E21AB6F78}"/>
              </a:ext>
            </a:extLst>
          </p:cNvPr>
          <p:cNvSpPr>
            <a:spLocks noGrp="1" noChangeArrowheads="1"/>
          </p:cNvSpPr>
          <p:nvPr>
            <p:ph type="sldNum" sz="quarter" idx="12"/>
          </p:nvPr>
        </p:nvSpPr>
        <p:spPr>
          <a:ln/>
        </p:spPr>
        <p:txBody>
          <a:bodyPr/>
          <a:lstStyle>
            <a:lvl1pPr>
              <a:defRPr/>
            </a:lvl1pPr>
          </a:lstStyle>
          <a:p>
            <a:fld id="{BD9AFD84-5C3F-43DB-ADC4-F238658B31BC}" type="slidenum">
              <a:rPr lang="en-US" altLang="en-US"/>
              <a:pPr/>
              <a:t>‹Nr.›</a:t>
            </a:fld>
            <a:endParaRPr lang="en-US" altLang="en-US"/>
          </a:p>
        </p:txBody>
      </p:sp>
    </p:spTree>
    <p:extLst>
      <p:ext uri="{BB962C8B-B14F-4D97-AF65-F5344CB8AC3E}">
        <p14:creationId xmlns:p14="http://schemas.microsoft.com/office/powerpoint/2010/main" val="2684577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981BE9BA-4BB5-46C8-B1D7-302F880ABBD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14AECC1F-B627-4318-B9D4-082DFF94386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4A7AC179-3DB8-4C19-B57D-97979040BC88}"/>
              </a:ext>
            </a:extLst>
          </p:cNvPr>
          <p:cNvSpPr>
            <a:spLocks noGrp="1" noChangeArrowheads="1"/>
          </p:cNvSpPr>
          <p:nvPr>
            <p:ph type="sldNum" sz="quarter" idx="12"/>
          </p:nvPr>
        </p:nvSpPr>
        <p:spPr>
          <a:ln/>
        </p:spPr>
        <p:txBody>
          <a:bodyPr/>
          <a:lstStyle>
            <a:lvl1pPr>
              <a:defRPr/>
            </a:lvl1pPr>
          </a:lstStyle>
          <a:p>
            <a:fld id="{3824D77C-6084-4FB5-A7FA-9A9A2382B835}" type="slidenum">
              <a:rPr lang="en-US" altLang="en-US"/>
              <a:pPr/>
              <a:t>‹Nr.›</a:t>
            </a:fld>
            <a:endParaRPr lang="en-US" altLang="en-US"/>
          </a:p>
        </p:txBody>
      </p:sp>
    </p:spTree>
    <p:extLst>
      <p:ext uri="{BB962C8B-B14F-4D97-AF65-F5344CB8AC3E}">
        <p14:creationId xmlns:p14="http://schemas.microsoft.com/office/powerpoint/2010/main" val="181761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F697CA86-9A62-4925-982F-2B84B2B7793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58C76BF1-041C-4C0F-B56E-87EACF5F0BE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55D4287F-93FE-43FE-8A49-9FE25D0E57D0}"/>
              </a:ext>
            </a:extLst>
          </p:cNvPr>
          <p:cNvSpPr>
            <a:spLocks noGrp="1" noChangeArrowheads="1"/>
          </p:cNvSpPr>
          <p:nvPr>
            <p:ph type="sldNum" sz="quarter" idx="12"/>
          </p:nvPr>
        </p:nvSpPr>
        <p:spPr>
          <a:ln/>
        </p:spPr>
        <p:txBody>
          <a:bodyPr/>
          <a:lstStyle>
            <a:lvl1pPr>
              <a:defRPr/>
            </a:lvl1pPr>
          </a:lstStyle>
          <a:p>
            <a:fld id="{5D9D61EF-D1D2-465D-84B1-EB6CD3AAD676}" type="slidenum">
              <a:rPr lang="en-US" altLang="en-US"/>
              <a:pPr/>
              <a:t>‹Nr.›</a:t>
            </a:fld>
            <a:endParaRPr lang="en-US" altLang="en-US"/>
          </a:p>
        </p:txBody>
      </p:sp>
    </p:spTree>
    <p:extLst>
      <p:ext uri="{BB962C8B-B14F-4D97-AF65-F5344CB8AC3E}">
        <p14:creationId xmlns:p14="http://schemas.microsoft.com/office/powerpoint/2010/main" val="4060909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81B392C1-9795-472B-9436-8612BDA515D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A5969D4-E366-4064-87D3-38D04383EDA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823A8996-D4FF-4722-8B2B-BD9CD1C8FD06}"/>
              </a:ext>
            </a:extLst>
          </p:cNvPr>
          <p:cNvSpPr>
            <a:spLocks noGrp="1" noChangeArrowheads="1"/>
          </p:cNvSpPr>
          <p:nvPr>
            <p:ph type="sldNum" sz="quarter" idx="12"/>
          </p:nvPr>
        </p:nvSpPr>
        <p:spPr>
          <a:ln/>
        </p:spPr>
        <p:txBody>
          <a:bodyPr/>
          <a:lstStyle>
            <a:lvl1pPr>
              <a:defRPr/>
            </a:lvl1pPr>
          </a:lstStyle>
          <a:p>
            <a:fld id="{7818C776-82AD-45F5-BF6F-E393CE7F8BE6}" type="slidenum">
              <a:rPr lang="en-US" altLang="en-US"/>
              <a:pPr/>
              <a:t>‹Nr.›</a:t>
            </a:fld>
            <a:endParaRPr lang="en-US" altLang="en-US"/>
          </a:p>
        </p:txBody>
      </p:sp>
    </p:spTree>
    <p:extLst>
      <p:ext uri="{BB962C8B-B14F-4D97-AF65-F5344CB8AC3E}">
        <p14:creationId xmlns:p14="http://schemas.microsoft.com/office/powerpoint/2010/main" val="4025275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4E55C2FA-A359-4113-9A83-0297E523533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AD404F51-D0EE-4881-8B13-74DA629C993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2CE1C29D-DFD3-471F-9ACF-42C9687C3A3F}"/>
              </a:ext>
            </a:extLst>
          </p:cNvPr>
          <p:cNvSpPr>
            <a:spLocks noGrp="1" noChangeArrowheads="1"/>
          </p:cNvSpPr>
          <p:nvPr>
            <p:ph type="sldNum" sz="quarter" idx="12"/>
          </p:nvPr>
        </p:nvSpPr>
        <p:spPr>
          <a:ln/>
        </p:spPr>
        <p:txBody>
          <a:bodyPr/>
          <a:lstStyle>
            <a:lvl1pPr>
              <a:defRPr/>
            </a:lvl1pPr>
          </a:lstStyle>
          <a:p>
            <a:fld id="{E93C406C-903E-4426-BF3F-900420D1505B}" type="slidenum">
              <a:rPr lang="en-US" altLang="en-US"/>
              <a:pPr/>
              <a:t>‹Nr.›</a:t>
            </a:fld>
            <a:endParaRPr lang="en-US" altLang="en-US"/>
          </a:p>
        </p:txBody>
      </p:sp>
    </p:spTree>
    <p:extLst>
      <p:ext uri="{BB962C8B-B14F-4D97-AF65-F5344CB8AC3E}">
        <p14:creationId xmlns:p14="http://schemas.microsoft.com/office/powerpoint/2010/main" val="857621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C073E146-7F0C-4286-A2B7-0778407357F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681941E1-94D7-4090-B6FB-75F72B11179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3C3D0A89-A2A4-474A-9031-F0E2438608E0}"/>
              </a:ext>
            </a:extLst>
          </p:cNvPr>
          <p:cNvSpPr>
            <a:spLocks noGrp="1" noChangeArrowheads="1"/>
          </p:cNvSpPr>
          <p:nvPr>
            <p:ph type="sldNum" sz="quarter" idx="12"/>
          </p:nvPr>
        </p:nvSpPr>
        <p:spPr>
          <a:ln/>
        </p:spPr>
        <p:txBody>
          <a:bodyPr/>
          <a:lstStyle>
            <a:lvl1pPr>
              <a:defRPr/>
            </a:lvl1pPr>
          </a:lstStyle>
          <a:p>
            <a:fld id="{7FBE7306-C63D-40A1-955A-EF257F881194}" type="slidenum">
              <a:rPr lang="en-US" altLang="en-US"/>
              <a:pPr/>
              <a:t>‹Nr.›</a:t>
            </a:fld>
            <a:endParaRPr lang="en-US" altLang="en-US"/>
          </a:p>
        </p:txBody>
      </p:sp>
    </p:spTree>
    <p:extLst>
      <p:ext uri="{BB962C8B-B14F-4D97-AF65-F5344CB8AC3E}">
        <p14:creationId xmlns:p14="http://schemas.microsoft.com/office/powerpoint/2010/main" val="4086086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C636A99-BBB0-42DA-9A0D-3056E441B32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64DFE19F-5E49-4CF6-9FA1-71109E215A6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0050B7AB-F0C9-4512-B7C0-D5073178A3B6}"/>
              </a:ext>
            </a:extLst>
          </p:cNvPr>
          <p:cNvSpPr>
            <a:spLocks noGrp="1" noChangeArrowheads="1"/>
          </p:cNvSpPr>
          <p:nvPr>
            <p:ph type="sldNum" sz="quarter" idx="12"/>
          </p:nvPr>
        </p:nvSpPr>
        <p:spPr>
          <a:ln/>
        </p:spPr>
        <p:txBody>
          <a:bodyPr/>
          <a:lstStyle>
            <a:lvl1pPr>
              <a:defRPr/>
            </a:lvl1pPr>
          </a:lstStyle>
          <a:p>
            <a:fld id="{50AC57C2-27A1-4A90-94EE-5A79C64532D0}" type="slidenum">
              <a:rPr lang="en-US" altLang="en-US"/>
              <a:pPr/>
              <a:t>‹Nr.›</a:t>
            </a:fld>
            <a:endParaRPr lang="en-US" altLang="en-US"/>
          </a:p>
        </p:txBody>
      </p:sp>
    </p:spTree>
    <p:extLst>
      <p:ext uri="{BB962C8B-B14F-4D97-AF65-F5344CB8AC3E}">
        <p14:creationId xmlns:p14="http://schemas.microsoft.com/office/powerpoint/2010/main" val="3921319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184542FB-7098-4817-8E64-4DE32AAE6F6F}"/>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78DA9B12-8B74-4597-A00A-E6699B9218E0}"/>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13B58159-A256-4606-A30A-0EA89DB4D7D9}"/>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6149" name="Rectangle 5">
            <a:extLst>
              <a:ext uri="{FF2B5EF4-FFF2-40B4-BE49-F238E27FC236}">
                <a16:creationId xmlns:a16="http://schemas.microsoft.com/office/drawing/2014/main" id="{370BC8D2-DA3D-44D1-821B-83E863ED8EE4}"/>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endParaRPr lang="en-US" altLang="en-US"/>
          </a:p>
        </p:txBody>
      </p:sp>
      <p:sp>
        <p:nvSpPr>
          <p:cNvPr id="6150" name="Rectangle 6">
            <a:extLst>
              <a:ext uri="{FF2B5EF4-FFF2-40B4-BE49-F238E27FC236}">
                <a16:creationId xmlns:a16="http://schemas.microsoft.com/office/drawing/2014/main" id="{28025D88-6C6E-4765-AC93-45A93D8FA56D}"/>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en-US" altLang="en-US"/>
          </a:p>
        </p:txBody>
      </p:sp>
      <p:sp>
        <p:nvSpPr>
          <p:cNvPr id="6151" name="Rectangle 7">
            <a:extLst>
              <a:ext uri="{FF2B5EF4-FFF2-40B4-BE49-F238E27FC236}">
                <a16:creationId xmlns:a16="http://schemas.microsoft.com/office/drawing/2014/main" id="{AC17C2A3-2680-491C-AFDB-C04CC7739C76}"/>
              </a:ext>
            </a:extLst>
          </p:cNvPr>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D4089F1C-E739-440E-8A10-E39E14DFE55A}" type="slidenum">
              <a:rPr lang="en-US" altLang="en-US"/>
              <a:t>‹Nr.›</a:t>
            </a:fld>
            <a:endParaRPr lang="en-US" altLang="en-US"/>
          </a:p>
        </p:txBody>
      </p:sp>
      <p:grpSp>
        <p:nvGrpSpPr>
          <p:cNvPr id="1032" name="Group 8">
            <a:extLst>
              <a:ext uri="{FF2B5EF4-FFF2-40B4-BE49-F238E27FC236}">
                <a16:creationId xmlns:a16="http://schemas.microsoft.com/office/drawing/2014/main" id="{CCDCAEB9-495B-463E-916C-D613005AC0FD}"/>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EF5D236C-0943-40EC-AF4D-8FD16122A898}"/>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 name="Oval 10">
              <a:extLst>
                <a:ext uri="{FF2B5EF4-FFF2-40B4-BE49-F238E27FC236}">
                  <a16:creationId xmlns:a16="http://schemas.microsoft.com/office/drawing/2014/main" id="{E128C168-EF6F-4E74-906D-D3AE7C075B2C}"/>
                </a:ext>
              </a:extLst>
            </p:cNvPr>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 name="Oval 11">
              <a:extLst>
                <a:ext uri="{FF2B5EF4-FFF2-40B4-BE49-F238E27FC236}">
                  <a16:creationId xmlns:a16="http://schemas.microsoft.com/office/drawing/2014/main" id="{004F3B25-FA88-44B8-9F4F-4E86B0EAC052}"/>
                </a:ext>
              </a:extLst>
            </p:cNvPr>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 name="Oval 12">
              <a:extLst>
                <a:ext uri="{FF2B5EF4-FFF2-40B4-BE49-F238E27FC236}">
                  <a16:creationId xmlns:a16="http://schemas.microsoft.com/office/drawing/2014/main" id="{EFCB91FD-76A5-46A4-89EB-4A8470E2A762}"/>
                </a:ext>
              </a:extLst>
            </p:cNvPr>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 name="Oval 13">
              <a:extLst>
                <a:ext uri="{FF2B5EF4-FFF2-40B4-BE49-F238E27FC236}">
                  <a16:creationId xmlns:a16="http://schemas.microsoft.com/office/drawing/2014/main" id="{B6EA9169-6CED-44D9-ADA3-B210B0222D9E}"/>
                </a:ext>
              </a:extLst>
            </p:cNvPr>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8" name="Oval 14">
              <a:extLst>
                <a:ext uri="{FF2B5EF4-FFF2-40B4-BE49-F238E27FC236}">
                  <a16:creationId xmlns:a16="http://schemas.microsoft.com/office/drawing/2014/main" id="{0CA00540-50E8-4F6D-8F59-A209F3718494}"/>
                </a:ext>
              </a:extLst>
            </p:cNvPr>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9" name="Oval 15">
              <a:extLst>
                <a:ext uri="{FF2B5EF4-FFF2-40B4-BE49-F238E27FC236}">
                  <a16:creationId xmlns:a16="http://schemas.microsoft.com/office/drawing/2014/main" id="{E99AABD0-6E60-4D97-BC5B-B7786350F0AF}"/>
                </a:ext>
              </a:extLst>
            </p:cNvPr>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0" name="Oval 16">
              <a:extLst>
                <a:ext uri="{FF2B5EF4-FFF2-40B4-BE49-F238E27FC236}">
                  <a16:creationId xmlns:a16="http://schemas.microsoft.com/office/drawing/2014/main" id="{43A5F5AA-B916-40F8-AB3E-A9817350F150}"/>
                </a:ext>
              </a:extLst>
            </p:cNvPr>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1" name="Oval 17">
              <a:extLst>
                <a:ext uri="{FF2B5EF4-FFF2-40B4-BE49-F238E27FC236}">
                  <a16:creationId xmlns:a16="http://schemas.microsoft.com/office/drawing/2014/main" id="{5DABF44F-E1CE-4CD5-A53C-1DCC09C8ABCA}"/>
                </a:ext>
              </a:extLst>
            </p:cNvPr>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2" name="Oval 18">
              <a:extLst>
                <a:ext uri="{FF2B5EF4-FFF2-40B4-BE49-F238E27FC236}">
                  <a16:creationId xmlns:a16="http://schemas.microsoft.com/office/drawing/2014/main" id="{4CF34621-870F-4AE5-85FB-CA9EB72F86FF}"/>
                </a:ext>
              </a:extLst>
            </p:cNvPr>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3" name="Oval 19">
              <a:extLst>
                <a:ext uri="{FF2B5EF4-FFF2-40B4-BE49-F238E27FC236}">
                  <a16:creationId xmlns:a16="http://schemas.microsoft.com/office/drawing/2014/main" id="{872E6216-38FB-44C4-8230-60D41534DB24}"/>
                </a:ext>
              </a:extLst>
            </p:cNvPr>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4" name="Oval 20">
              <a:extLst>
                <a:ext uri="{FF2B5EF4-FFF2-40B4-BE49-F238E27FC236}">
                  <a16:creationId xmlns:a16="http://schemas.microsoft.com/office/drawing/2014/main" id="{417BD032-3E0C-41DB-BB1F-02890D265064}"/>
                </a:ext>
              </a:extLst>
            </p:cNvPr>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5" name="Oval 21">
              <a:extLst>
                <a:ext uri="{FF2B5EF4-FFF2-40B4-BE49-F238E27FC236}">
                  <a16:creationId xmlns:a16="http://schemas.microsoft.com/office/drawing/2014/main" id="{D15DC412-706B-44AA-A925-A97E2B6D91E8}"/>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6" name="Oval 22">
              <a:extLst>
                <a:ext uri="{FF2B5EF4-FFF2-40B4-BE49-F238E27FC236}">
                  <a16:creationId xmlns:a16="http://schemas.microsoft.com/office/drawing/2014/main" id="{4771AD33-78C9-472E-9871-EEB9B876BC4C}"/>
                </a:ext>
              </a:extLst>
            </p:cNvPr>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7" name="Oval 23">
              <a:extLst>
                <a:ext uri="{FF2B5EF4-FFF2-40B4-BE49-F238E27FC236}">
                  <a16:creationId xmlns:a16="http://schemas.microsoft.com/office/drawing/2014/main" id="{DB89A2E0-4765-4C55-880D-EE1BCEA7A63E}"/>
                </a:ext>
              </a:extLst>
            </p:cNvPr>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8" name="Oval 24">
              <a:extLst>
                <a:ext uri="{FF2B5EF4-FFF2-40B4-BE49-F238E27FC236}">
                  <a16:creationId xmlns:a16="http://schemas.microsoft.com/office/drawing/2014/main" id="{F486A208-DBC6-4980-AB01-4D1DC8D77F85}"/>
                </a:ext>
              </a:extLst>
            </p:cNvPr>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9" name="Oval 25">
              <a:extLst>
                <a:ext uri="{FF2B5EF4-FFF2-40B4-BE49-F238E27FC236}">
                  <a16:creationId xmlns:a16="http://schemas.microsoft.com/office/drawing/2014/main" id="{80410FAA-2ABB-4A1F-A824-5601CB6DE9B7}"/>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0" name="Oval 26">
              <a:extLst>
                <a:ext uri="{FF2B5EF4-FFF2-40B4-BE49-F238E27FC236}">
                  <a16:creationId xmlns:a16="http://schemas.microsoft.com/office/drawing/2014/main" id="{7A30A866-45AD-464B-B6EB-111B69A4348B}"/>
                </a:ext>
              </a:extLst>
            </p:cNvPr>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1" name="Oval 27">
              <a:extLst>
                <a:ext uri="{FF2B5EF4-FFF2-40B4-BE49-F238E27FC236}">
                  <a16:creationId xmlns:a16="http://schemas.microsoft.com/office/drawing/2014/main" id="{AF890E5C-2025-448B-A423-62416E3B058C}"/>
                </a:ext>
              </a:extLst>
            </p:cNvPr>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2" name="Oval 28">
              <a:extLst>
                <a:ext uri="{FF2B5EF4-FFF2-40B4-BE49-F238E27FC236}">
                  <a16:creationId xmlns:a16="http://schemas.microsoft.com/office/drawing/2014/main" id="{75D1A0FE-D9CA-4B0B-B841-60543FC0D396}"/>
                </a:ext>
              </a:extLst>
            </p:cNvPr>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3" name="Oval 29">
              <a:extLst>
                <a:ext uri="{FF2B5EF4-FFF2-40B4-BE49-F238E27FC236}">
                  <a16:creationId xmlns:a16="http://schemas.microsoft.com/office/drawing/2014/main" id="{2E652F34-F5CB-447D-8409-E5A7CEDE15B0}"/>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4" name="Oval 30">
              <a:extLst>
                <a:ext uri="{FF2B5EF4-FFF2-40B4-BE49-F238E27FC236}">
                  <a16:creationId xmlns:a16="http://schemas.microsoft.com/office/drawing/2014/main" id="{4939E49A-5880-4539-92BD-0035BD95FAD0}"/>
                </a:ext>
              </a:extLst>
            </p:cNvPr>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5" name="Oval 31">
              <a:extLst>
                <a:ext uri="{FF2B5EF4-FFF2-40B4-BE49-F238E27FC236}">
                  <a16:creationId xmlns:a16="http://schemas.microsoft.com/office/drawing/2014/main" id="{F2D10A00-0ABC-4CC0-B761-7A26E4B7D1FA}"/>
                </a:ext>
              </a:extLst>
            </p:cNvPr>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6" name="Oval 32">
              <a:extLst>
                <a:ext uri="{FF2B5EF4-FFF2-40B4-BE49-F238E27FC236}">
                  <a16:creationId xmlns:a16="http://schemas.microsoft.com/office/drawing/2014/main" id="{3A5928C3-AF8A-4CA9-81FF-CC04A96B50B2}"/>
                </a:ext>
              </a:extLst>
            </p:cNvPr>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7" name="Oval 33">
              <a:extLst>
                <a:ext uri="{FF2B5EF4-FFF2-40B4-BE49-F238E27FC236}">
                  <a16:creationId xmlns:a16="http://schemas.microsoft.com/office/drawing/2014/main" id="{90376A22-B4F6-4D8B-B180-E0B93E907E87}"/>
                </a:ext>
              </a:extLst>
            </p:cNvPr>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8" name="Oval 34">
              <a:extLst>
                <a:ext uri="{FF2B5EF4-FFF2-40B4-BE49-F238E27FC236}">
                  <a16:creationId xmlns:a16="http://schemas.microsoft.com/office/drawing/2014/main" id="{79311FFC-8B70-4EA3-95ED-2BB7D8429347}"/>
                </a:ext>
              </a:extLst>
            </p:cNvPr>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9" name="Oval 35">
              <a:extLst>
                <a:ext uri="{FF2B5EF4-FFF2-40B4-BE49-F238E27FC236}">
                  <a16:creationId xmlns:a16="http://schemas.microsoft.com/office/drawing/2014/main" id="{A8ADEDFE-A43C-48FF-8456-971DC3CB29D7}"/>
                </a:ext>
              </a:extLst>
            </p:cNvPr>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0" name="Oval 36">
              <a:extLst>
                <a:ext uri="{FF2B5EF4-FFF2-40B4-BE49-F238E27FC236}">
                  <a16:creationId xmlns:a16="http://schemas.microsoft.com/office/drawing/2014/main" id="{04EA0601-5041-4229-8649-A777C06FE619}"/>
                </a:ext>
              </a:extLst>
            </p:cNvPr>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1" name="Oval 37">
              <a:extLst>
                <a:ext uri="{FF2B5EF4-FFF2-40B4-BE49-F238E27FC236}">
                  <a16:creationId xmlns:a16="http://schemas.microsoft.com/office/drawing/2014/main" id="{BC0599F8-7D72-4146-B772-EC52D78F17DE}"/>
                </a:ext>
              </a:extLst>
            </p:cNvPr>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2" name="Oval 38">
              <a:extLst>
                <a:ext uri="{FF2B5EF4-FFF2-40B4-BE49-F238E27FC236}">
                  <a16:creationId xmlns:a16="http://schemas.microsoft.com/office/drawing/2014/main" id="{273BF6C9-0A85-4E88-9883-5C0B7506AE43}"/>
                </a:ext>
              </a:extLst>
            </p:cNvPr>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3" name="Oval 39">
              <a:extLst>
                <a:ext uri="{FF2B5EF4-FFF2-40B4-BE49-F238E27FC236}">
                  <a16:creationId xmlns:a16="http://schemas.microsoft.com/office/drawing/2014/main" id="{C713AAA9-CAC8-4A10-AEF7-AEAFBFA6B04F}"/>
                </a:ext>
              </a:extLst>
            </p:cNvPr>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Tree>
  </p:cSld>
  <p:clrMap bg1="lt1" tx1="dk1" bg2="lt2" tx2="dk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914400"/>
          </a:xfrm>
        </p:spPr>
        <p:txBody>
          <a:bodyPr wrap="square" lIns="25400" tIns="12700" rIns="25400" bIns="12700"/>
          <a:lstStyle/>
          <a:p>
            <a:pPr eaLnBrk="1" hangingPunct="1"/>
            <a:r>
              <a:rPr lang="en-US" altLang="en-US" sz="1200" i="1" dirty="0"/>
              <a:t>Was versteht man in diesem Zusammenhang unter </a:t>
            </a:r>
            <a:r>
              <a:rPr lang="en-US" altLang="en-US" sz="1200" dirty="0"/>
              <a:t>Filamenten? </a:t>
            </a:r>
            <a:endParaRPr lang="en-US" altLang="en-US" sz="2200" dirty="0">
              <a:solidFill>
                <a:srgbClr val="0000FF"/>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a:t>
            </a:fld>
            <a:endParaRPr lang="en-US" altLang="en-US"/>
          </a:p>
        </p:txBody>
      </p:sp>
    </p:spTree>
    <p:extLst>
      <p:ext uri="{BB962C8B-B14F-4D97-AF65-F5344CB8AC3E}">
        <p14:creationId xmlns:p14="http://schemas.microsoft.com/office/powerpoint/2010/main" val="1527139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305800" cy="20574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en-US" altLang="en-US" sz="1200" i="1" dirty="0">
                <a:solidFill>
                  <a:schemeClr val="bg1">
                    <a:lumMod val="75000"/>
                  </a:schemeClr>
                </a:solidFill>
              </a:rPr>
              <a:t>Über welche Beschwerden klagen Patienten mit Filamenten? </a:t>
            </a:r>
            <a:r>
              <a:rPr lang="en-US" altLang="en-US" sz="1200" b="1" dirty="0">
                <a:solidFill>
                  <a:srgbClr val="0000FF"/>
                </a:solidFill>
              </a:rPr>
              <a:t>          Fremdkörpergefühl</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10</a:t>
            </a:fld>
            <a:endParaRPr lang="en-US" altLang="en-US"/>
          </a:p>
        </p:txBody>
      </p:sp>
      <p:sp>
        <p:nvSpPr>
          <p:cNvPr id="5" name="TextBox 4">
            <a:extLst>
              <a:ext uri="{FF2B5EF4-FFF2-40B4-BE49-F238E27FC236}">
                <a16:creationId xmlns:a16="http://schemas.microsoft.com/office/drawing/2014/main" id="{0C35DA0F-26ED-40FF-93CB-F224F05BEF49}"/>
              </a:ext>
            </a:extLst>
          </p:cNvPr>
          <p:cNvSpPr txBox="1"/>
          <p:nvPr/>
        </p:nvSpPr>
        <p:spPr>
          <a:xfrm>
            <a:off x="723900" y="3749040"/>
            <a:ext cx="7696200" cy="2062103"/>
          </a:xfrm>
          <a:prstGeom prst="rect">
            <a:avLst/>
          </a:prstGeom>
          <a:solidFill>
            <a:schemeClr val="accent6">
              <a:lumMod val="60000"/>
              <a:lumOff val="40000"/>
            </a:schemeClr>
          </a:solidFill>
        </p:spPr>
        <p:txBody>
          <a:bodyPr wrap="square" lIns="25400" tIns="12700" rIns="25400" bIns="12700" rtlCol="0">
            <a:spAutoFit/>
          </a:bodyPr>
          <a:lstStyle/>
          <a:p>
            <a:r>
              <a:rPr lang="en-US" sz="1200" dirty="0">
                <a:solidFill>
                  <a:schemeClr val="bg1">
                    <a:lumMod val="50000"/>
                  </a:schemeClr>
                </a:solidFill>
              </a:rPr>
              <a:t>Es gibt „anhaftend“ und es gibt </a:t>
            </a:r>
            <a:r>
              <a:rPr lang="en-US" sz="1200" b="1" dirty="0">
                <a:solidFill>
                  <a:schemeClr val="bg1">
                    <a:lumMod val="50000"/>
                  </a:schemeClr>
                </a:solidFill>
              </a:rPr>
              <a:t>„anhaftend</a:t>
            </a:r>
            <a:r>
              <a:rPr lang="en-US" sz="1200" dirty="0">
                <a:solidFill>
                  <a:schemeClr val="bg1">
                    <a:lumMod val="50000"/>
                  </a:schemeClr>
                </a:solidFill>
              </a:rPr>
              <a:t>“. Hier sind zwei Fragen, um festzustellen, wie stark Filamente tatsächlich an der Hornhaut haften…</a:t>
            </a:r>
          </a:p>
          <a:p>
            <a:r>
              <a:rPr lang="en-US" sz="1200" i="1" dirty="0">
                <a:solidFill>
                  <a:schemeClr val="bg1">
                    <a:lumMod val="50000"/>
                  </a:schemeClr>
                </a:solidFill>
              </a:rPr>
              <a:t>Erstens: Bleiben Filamente auch beim Blinzeln an der Hornhaut haften?</a:t>
            </a:r>
          </a:p>
          <a:p>
            <a:r>
              <a:rPr lang="en-US" sz="1200" dirty="0">
                <a:solidFill>
                  <a:schemeClr val="bg1">
                    <a:lumMod val="50000"/>
                  </a:schemeClr>
                </a:solidFill>
              </a:rPr>
              <a:t>Ja </a:t>
            </a:r>
            <a:r>
              <a:rPr lang="en-US" sz="1200" b="1" dirty="0">
                <a:solidFill>
                  <a:srgbClr val="0000FF"/>
                </a:solidFill>
              </a:rPr>
              <a:t>(außer… dazu gleich mehr)</a:t>
            </a:r>
            <a:endParaRPr lang="en-US" sz="1600" b="1" dirty="0">
              <a:solidFill>
                <a:schemeClr val="bg1">
                  <a:lumMod val="50000"/>
                </a:schemeClr>
              </a:solidFill>
            </a:endParaRPr>
          </a:p>
          <a:p>
            <a:endParaRPr lang="en-US" sz="1600" i="1" dirty="0">
              <a:solidFill>
                <a:schemeClr val="bg1">
                  <a:lumMod val="50000"/>
                </a:schemeClr>
              </a:solidFill>
            </a:endParaRPr>
          </a:p>
          <a:p>
            <a:r>
              <a:rPr lang="en-US" sz="1200" i="1" dirty="0">
                <a:solidFill>
                  <a:schemeClr val="bg1">
                    <a:lumMod val="50000"/>
                  </a:schemeClr>
                </a:solidFill>
              </a:rPr>
              <a:t>Gut, nun zum eigentlichen Test der Hornhauthaftung: Hinterlässt ein Filament beim Entfernen einen Epitheldefekt?</a:t>
            </a:r>
          </a:p>
          <a:p>
            <a:r>
              <a:rPr lang="en-US" sz="1200" dirty="0">
                <a:solidFill>
                  <a:schemeClr val="bg1">
                    <a:lumMod val="50000"/>
                  </a:schemeClr>
                </a:solidFill>
              </a:rPr>
              <a:t>Ja</a:t>
            </a:r>
          </a:p>
        </p:txBody>
      </p:sp>
      <p:sp>
        <p:nvSpPr>
          <p:cNvPr id="6" name="TextBox 5">
            <a:extLst>
              <a:ext uri="{FF2B5EF4-FFF2-40B4-BE49-F238E27FC236}">
                <a16:creationId xmlns:a16="http://schemas.microsoft.com/office/drawing/2014/main" id="{A742CC98-047E-4265-B0D8-A0384E440CC8}"/>
              </a:ext>
            </a:extLst>
          </p:cNvPr>
          <p:cNvSpPr txBox="1"/>
          <p:nvPr/>
        </p:nvSpPr>
        <p:spPr>
          <a:xfrm>
            <a:off x="228600" y="3327410"/>
            <a:ext cx="5872675" cy="738664"/>
          </a:xfrm>
          <a:prstGeom prst="rect">
            <a:avLst/>
          </a:prstGeom>
          <a:solidFill>
            <a:schemeClr val="accent1">
              <a:lumMod val="40000"/>
              <a:lumOff val="60000"/>
            </a:schemeClr>
          </a:solidFill>
        </p:spPr>
        <p:txBody>
          <a:bodyPr wrap="square" lIns="25400" tIns="12700" rIns="25400" bIns="12700" rtlCol="0">
            <a:spAutoFit/>
          </a:bodyPr>
          <a:lstStyle/>
          <a:p>
            <a:r>
              <a:rPr lang="en-US" sz="1200" dirty="0"/>
              <a:t>Zeit, das </a:t>
            </a:r>
            <a:r>
              <a:rPr lang="en-US" sz="1200" i="1" dirty="0"/>
              <a:t>„außer…mehr dazu gleich“ </a:t>
            </a:r>
            <a:r>
              <a:rPr lang="en-US" sz="1200" dirty="0"/>
              <a:t>von vor ein paar Folien zu erläutern. Gelegentlich reißt ein Lidschlag ein Filament von der Hornhaut ab, hinterlässt einen kleinen epitelialen Defekt und führt zu dem für diese Erkrankung charakteristischen FBS.</a:t>
            </a:r>
          </a:p>
        </p:txBody>
      </p:sp>
      <p:sp>
        <p:nvSpPr>
          <p:cNvPr id="2" name="Oval 1">
            <a:extLst>
              <a:ext uri="{FF2B5EF4-FFF2-40B4-BE49-F238E27FC236}">
                <a16:creationId xmlns:a16="http://schemas.microsoft.com/office/drawing/2014/main" id="{4C98FFF1-BEF1-4451-85D6-6E7943C933C4}"/>
              </a:ext>
            </a:extLst>
          </p:cNvPr>
          <p:cNvSpPr/>
          <p:nvPr/>
        </p:nvSpPr>
        <p:spPr>
          <a:xfrm>
            <a:off x="723900" y="4168988"/>
            <a:ext cx="2590800" cy="56989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0524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48768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a:p>
            <a:pPr eaLnBrk="1" hangingPunct="1"/>
            <a:r>
              <a:rPr lang="de-DE" altLang="en-US" sz="1200" i="1" dirty="0"/>
              <a:t>Über welche Beschwerden klagen Patienten mit Filamenten</a:t>
            </a:r>
            <a:r>
              <a:rPr lang="en-US" altLang="en-US" sz="1200" i="1" dirty="0"/>
              <a:t>? </a:t>
            </a:r>
            <a:r>
              <a:rPr lang="en-US" altLang="en-US" sz="1200" dirty="0">
                <a:solidFill>
                  <a:srgbClr val="0000FF"/>
                </a:solidFill>
              </a:rPr>
              <a:t>          Fremdkörpergefühl</a:t>
            </a:r>
          </a:p>
          <a:p>
            <a:pPr eaLnBrk="1" hangingPunct="1"/>
            <a:r>
              <a:rPr lang="en-US" altLang="en-US" sz="1200" i="1" dirty="0"/>
              <a:t>Was ist der Schlüssel zur erfolgreichen Behandlung einer filamentären Keratitis? </a:t>
            </a:r>
            <a:endParaRPr lang="en-US" altLang="en-US" sz="2600" dirty="0">
              <a:solidFill>
                <a:srgbClr val="0000FF"/>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11</a:t>
            </a:fld>
            <a:endParaRPr lang="en-US" altLang="en-US"/>
          </a:p>
        </p:txBody>
      </p:sp>
    </p:spTree>
    <p:extLst>
      <p:ext uri="{BB962C8B-B14F-4D97-AF65-F5344CB8AC3E}">
        <p14:creationId xmlns:p14="http://schemas.microsoft.com/office/powerpoint/2010/main" val="3649784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48768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a:p>
            <a:pPr eaLnBrk="1" hangingPunct="1"/>
            <a:r>
              <a:rPr lang="de-DE" altLang="en-US" sz="1200" i="1" dirty="0"/>
              <a:t>Über welche Beschwerden klagen Patienten mit Filamenten</a:t>
            </a:r>
            <a:r>
              <a:rPr lang="en-US" altLang="en-US" sz="1200" i="1" dirty="0"/>
              <a:t>? </a:t>
            </a:r>
            <a:r>
              <a:rPr lang="en-US" altLang="en-US" sz="1200" dirty="0">
                <a:solidFill>
                  <a:srgbClr val="0000FF"/>
                </a:solidFill>
              </a:rPr>
              <a:t>          Fremdkörpergefühl</a:t>
            </a:r>
          </a:p>
          <a:p>
            <a:pPr eaLnBrk="1" hangingPunct="1"/>
            <a:r>
              <a:rPr lang="en-US" altLang="en-US" sz="1200" i="1" dirty="0"/>
              <a:t>Was ist der Schlüssel zur erfolgreichen Behandlung einer filamentären Keratitis? </a:t>
            </a:r>
            <a:r>
              <a:rPr lang="en-US" altLang="en-US" sz="1200" dirty="0">
                <a:solidFill>
                  <a:srgbClr val="0000FF"/>
                </a:solidFill>
              </a:rPr>
              <a:t>Die Behandlung </a:t>
            </a:r>
            <a:r>
              <a:rPr lang="en-US" sz="1200" dirty="0">
                <a:solidFill>
                  <a:srgbClr val="0000FF"/>
                </a:solidFill>
              </a:rPr>
              <a:t>der Grunderkrankung, die überhaupt erst zur Filamentbildung geführt hat!</a:t>
            </a:r>
            <a:endParaRPr lang="en-US" altLang="en-US" sz="2600" dirty="0">
              <a:solidFill>
                <a:srgbClr val="0000FF"/>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12</a:t>
            </a:fld>
            <a:endParaRPr lang="en-US" altLang="en-US"/>
          </a:p>
        </p:txBody>
      </p:sp>
    </p:spTree>
    <p:extLst>
      <p:ext uri="{BB962C8B-B14F-4D97-AF65-F5344CB8AC3E}">
        <p14:creationId xmlns:p14="http://schemas.microsoft.com/office/powerpoint/2010/main" val="3703295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13</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2062103"/>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könnte die „Grunderkrankung“ sein?</a:t>
            </a:r>
          </a:p>
          <a:p>
            <a:r>
              <a:rPr lang="en-US" sz="1200" dirty="0">
                <a:solidFill>
                  <a:srgbClr val="0000FF"/>
                </a:solidFill>
              </a:rPr>
              <a:t>--</a:t>
            </a:r>
          </a:p>
          <a:p>
            <a:r>
              <a:rPr lang="en-US" sz="1200" dirty="0">
                <a:solidFill>
                  <a:srgbClr val="0000FF"/>
                </a:solidFill>
              </a:rPr>
              <a:t>--</a:t>
            </a:r>
          </a:p>
          <a:p>
            <a:r>
              <a:rPr lang="en-US" sz="1200" dirty="0">
                <a:solidFill>
                  <a:srgbClr val="0000FF"/>
                </a:solidFill>
              </a:rPr>
              <a:t>--</a:t>
            </a:r>
          </a:p>
          <a:p>
            <a:r>
              <a:rPr lang="en-US" sz="1200" dirty="0">
                <a:solidFill>
                  <a:srgbClr val="0000FF"/>
                </a:solidFill>
              </a:rPr>
              <a:t>--</a:t>
            </a:r>
          </a:p>
          <a:p>
            <a:r>
              <a:rPr lang="en-US" sz="1200" dirty="0">
                <a:solidFill>
                  <a:srgbClr val="0000FF"/>
                </a:solidFill>
              </a:rPr>
              <a:t>--</a:t>
            </a:r>
          </a:p>
          <a:p>
            <a:r>
              <a:rPr lang="en-US" sz="1200" dirty="0">
                <a:solidFill>
                  <a:srgbClr val="FFFF00"/>
                </a:solidFill>
              </a:rPr>
              <a:t>--Länger andauernde (teilweise oder vollständige) Okklusion der Oberfläche</a:t>
            </a:r>
          </a:p>
          <a:p>
            <a:r>
              <a:rPr lang="en-US" sz="1200" dirty="0">
                <a:solidFill>
                  <a:srgbClr val="0000FF"/>
                </a:solidFill>
              </a:rPr>
              <a:t>--(es gibt noch weitere)</a:t>
            </a:r>
          </a:p>
        </p:txBody>
      </p:sp>
    </p:spTree>
    <p:extLst>
      <p:ext uri="{BB962C8B-B14F-4D97-AF65-F5344CB8AC3E}">
        <p14:creationId xmlns:p14="http://schemas.microsoft.com/office/powerpoint/2010/main" val="2467310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14</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rgbClr val="0000FF"/>
                </a:solidFill>
              </a:rPr>
              <a:t>Was könnte die „Grunderkrankung“ sein?</a:t>
            </a:r>
          </a:p>
          <a:p>
            <a:r>
              <a:rPr lang="en-US" sz="1200" dirty="0">
                <a:solidFill>
                  <a:srgbClr val="0000FF"/>
                </a:solidFill>
              </a:rPr>
              <a:t>--DES</a:t>
            </a:r>
          </a:p>
          <a:p>
            <a:r>
              <a:rPr lang="en-US" sz="1200" dirty="0">
                <a:solidFill>
                  <a:srgbClr val="0000FF"/>
                </a:solidFill>
              </a:rPr>
              <a:t>--REE</a:t>
            </a:r>
          </a:p>
          <a:p>
            <a:r>
              <a:rPr lang="en-US" sz="1200" dirty="0">
                <a:solidFill>
                  <a:srgbClr val="0000FF"/>
                </a:solidFill>
              </a:rPr>
              <a:t>--SLK</a:t>
            </a:r>
          </a:p>
          <a:p>
            <a:r>
              <a:rPr lang="en-US" sz="1200" dirty="0">
                <a:solidFill>
                  <a:srgbClr val="0000FF"/>
                </a:solidFill>
              </a:rPr>
              <a:t>--</a:t>
            </a:r>
            <a:r>
              <a:rPr lang="en-US" sz="1200" dirty="0" err="1">
                <a:solidFill>
                  <a:srgbClr val="0000FF"/>
                </a:solidFill>
              </a:rPr>
              <a:t>Medikamentös</a:t>
            </a:r>
            <a:endParaRPr lang="en-US" sz="1600" dirty="0">
              <a:solidFill>
                <a:srgbClr val="0000FF"/>
              </a:solidFill>
            </a:endParaRPr>
          </a:p>
          <a:p>
            <a:r>
              <a:rPr lang="en-US" sz="1200" dirty="0">
                <a:solidFill>
                  <a:srgbClr val="0000FF"/>
                </a:solidFill>
              </a:rPr>
              <a:t>--Längere Exposition der Oberfläche</a:t>
            </a:r>
          </a:p>
          <a:p>
            <a:r>
              <a:rPr lang="en-US" sz="1200" dirty="0">
                <a:solidFill>
                  <a:srgbClr val="0000FF"/>
                </a:solidFill>
              </a:rPr>
              <a:t>--Längere Oberflächenokklusion (teilweise oder vollständig)</a:t>
            </a:r>
          </a:p>
          <a:p>
            <a:r>
              <a:rPr lang="en-US" sz="1200" dirty="0">
                <a:solidFill>
                  <a:srgbClr val="0000FF"/>
                </a:solidFill>
              </a:rPr>
              <a:t>--(es gibt noch weitere)</a:t>
            </a:r>
          </a:p>
        </p:txBody>
      </p:sp>
    </p:spTree>
    <p:extLst>
      <p:ext uri="{BB962C8B-B14F-4D97-AF65-F5344CB8AC3E}">
        <p14:creationId xmlns:p14="http://schemas.microsoft.com/office/powerpoint/2010/main" val="1530323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15</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endParaRPr lang="en-US" sz="1500" i="1" dirty="0">
              <a:solidFill>
                <a:schemeClr val="accent5">
                  <a:lumMod val="75000"/>
                </a:schemeClr>
              </a:solidFill>
            </a:endParaRPr>
          </a:p>
          <a:p>
            <a:r>
              <a:rPr lang="en-US" sz="1200" dirty="0">
                <a:solidFill>
                  <a:schemeClr val="accent5">
                    <a:lumMod val="75000"/>
                  </a:schemeClr>
                </a:solidFill>
              </a:rPr>
              <a:t>Trockenes-Auge-Syndrom</a:t>
            </a:r>
          </a:p>
          <a:p>
            <a:endParaRPr lang="en-US" sz="1500" dirty="0">
              <a:solidFill>
                <a:schemeClr val="accent5">
                  <a:lumMod val="75000"/>
                </a:schemeClr>
              </a:solidFill>
            </a:endParaRPr>
          </a:p>
          <a:p>
            <a:r>
              <a:rPr lang="en-US" sz="1200" i="1" dirty="0">
                <a:solidFill>
                  <a:schemeClr val="accent5">
                    <a:lumMod val="75000"/>
                  </a:schemeClr>
                </a:solidFill>
              </a:rPr>
              <a:t>Inwiefern erhöht DES das Risiko eines </a:t>
            </a:r>
            <a:r>
              <a:rPr lang="en-US" sz="1200" i="1" dirty="0" err="1">
                <a:solidFill>
                  <a:schemeClr val="accent5">
                    <a:lumMod val="75000"/>
                  </a:schemeClr>
                </a:solidFill>
              </a:rPr>
              <a:t>Patienten</a:t>
            </a:r>
            <a:r>
              <a:rPr lang="en-US" sz="1200" i="1" dirty="0">
                <a:solidFill>
                  <a:schemeClr val="accent5">
                    <a:lumMod val="75000"/>
                  </a:schemeClr>
                </a:solidFill>
              </a:rPr>
              <a:t>, </a:t>
            </a:r>
            <a:r>
              <a:rPr lang="en-US" sz="1200" i="1" dirty="0" err="1">
                <a:solidFill>
                  <a:schemeClr val="accent5">
                    <a:lumMod val="75000"/>
                  </a:schemeClr>
                </a:solidFill>
              </a:rPr>
              <a:t>eine</a:t>
            </a:r>
            <a:r>
              <a:rPr lang="en-US" sz="1200" i="1" dirty="0">
                <a:solidFill>
                  <a:schemeClr val="accent5">
                    <a:lumMod val="75000"/>
                  </a:schemeClr>
                </a:solidFill>
              </a:rPr>
              <a:t> </a:t>
            </a:r>
            <a:r>
              <a:rPr lang="en-US" sz="1200" i="1" dirty="0" err="1">
                <a:solidFill>
                  <a:schemeClr val="accent5">
                    <a:lumMod val="75000"/>
                  </a:schemeClr>
                </a:solidFill>
              </a:rPr>
              <a:t>Filamentöse</a:t>
            </a:r>
            <a:r>
              <a:rPr lang="en-US" sz="1200" i="1" dirty="0">
                <a:solidFill>
                  <a:schemeClr val="accent5">
                    <a:lumMod val="75000"/>
                  </a:schemeClr>
                </a:solidFill>
              </a:rPr>
              <a:t> Keratitis zu entwickeln?</a:t>
            </a:r>
          </a:p>
          <a:p>
            <a:r>
              <a:rPr lang="en-US" sz="1200" dirty="0">
                <a:solidFill>
                  <a:schemeClr val="accent5">
                    <a:lumMod val="75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accent5">
                  <a:lumMod val="75000"/>
                </a:schemeClr>
              </a:solidFill>
            </a:endParaRPr>
          </a:p>
          <a:p>
            <a:r>
              <a:rPr lang="en-US" sz="1200" i="1" dirty="0">
                <a:solidFill>
                  <a:schemeClr val="accent5">
                    <a:lumMod val="75000"/>
                  </a:schemeClr>
                </a:solidFill>
              </a:rPr>
              <a:t>Was sind die beiden Hauptkategorien des Syndroms des trockenen Auges?</a:t>
            </a:r>
          </a:p>
          <a:p>
            <a:r>
              <a:rPr lang="en-US" sz="1200" dirty="0">
                <a:solidFill>
                  <a:schemeClr val="accent5">
                    <a:lumMod val="75000"/>
                  </a:schemeClr>
                </a:solidFill>
              </a:rPr>
              <a:t>Tränenflüssigkeitsmangel (ATD) und evaporatives trockenes Auge</a:t>
            </a:r>
          </a:p>
          <a:p>
            <a:endParaRPr lang="en-US" sz="1500" dirty="0">
              <a:solidFill>
                <a:schemeClr val="accent5">
                  <a:lumMod val="75000"/>
                </a:schemeClr>
              </a:solidFill>
            </a:endParaRPr>
          </a:p>
          <a:p>
            <a:r>
              <a:rPr lang="en-US" sz="1200" i="1" dirty="0">
                <a:solidFill>
                  <a:schemeClr val="accent5">
                    <a:lumMod val="75000"/>
                  </a:schemeClr>
                </a:solidFill>
              </a:rPr>
              <a:t>Welcher der beiden Typen steht in engerem Zusammenhang mit </a:t>
            </a:r>
            <a:r>
              <a:rPr lang="en-US" sz="1200" i="1" dirty="0" err="1">
                <a:solidFill>
                  <a:schemeClr val="accent5">
                    <a:lumMod val="75000"/>
                  </a:schemeClr>
                </a:solidFill>
              </a:rPr>
              <a:t>der</a:t>
            </a:r>
            <a:r>
              <a:rPr lang="en-US" sz="1200" i="1" dirty="0">
                <a:solidFill>
                  <a:schemeClr val="accent5">
                    <a:lumMod val="75000"/>
                  </a:schemeClr>
                </a:solidFill>
              </a:rPr>
              <a:t> filamentären </a:t>
            </a:r>
            <a:r>
              <a:rPr lang="en-US" sz="1200" i="1" dirty="0" err="1">
                <a:solidFill>
                  <a:schemeClr val="accent5">
                    <a:lumMod val="75000"/>
                  </a:schemeClr>
                </a:solidFill>
              </a:rPr>
              <a:t>Keratitis</a:t>
            </a:r>
            <a:r>
              <a:rPr lang="en-US" sz="1200" i="1" dirty="0">
                <a:solidFill>
                  <a:schemeClr val="accent5">
                    <a:lumMod val="75000"/>
                  </a:schemeClr>
                </a:solidFill>
              </a:rPr>
              <a:t>?</a:t>
            </a:r>
          </a:p>
          <a:p>
            <a:r>
              <a:rPr lang="en-US" sz="1200" dirty="0">
                <a:solidFill>
                  <a:schemeClr val="accent5">
                    <a:lumMod val="75000"/>
                  </a:schemeClr>
                </a:solidFill>
              </a:rPr>
              <a:t>ATD</a:t>
            </a:r>
          </a:p>
        </p:txBody>
      </p:sp>
    </p:spTree>
    <p:extLst>
      <p:ext uri="{BB962C8B-B14F-4D97-AF65-F5344CB8AC3E}">
        <p14:creationId xmlns:p14="http://schemas.microsoft.com/office/powerpoint/2010/main" val="3393650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16</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endParaRPr lang="en-US" sz="1500" dirty="0">
              <a:solidFill>
                <a:schemeClr val="accent5">
                  <a:lumMod val="75000"/>
                </a:schemeClr>
              </a:solidFill>
            </a:endParaRPr>
          </a:p>
          <a:p>
            <a:endParaRPr lang="en-US" sz="1500" dirty="0">
              <a:solidFill>
                <a:schemeClr val="accent5">
                  <a:lumMod val="75000"/>
                </a:schemeClr>
              </a:solidFill>
            </a:endParaRPr>
          </a:p>
          <a:p>
            <a:r>
              <a:rPr lang="en-US" sz="1200" i="1" dirty="0">
                <a:solidFill>
                  <a:schemeClr val="accent5">
                    <a:lumMod val="75000"/>
                  </a:schemeClr>
                </a:solidFill>
              </a:rPr>
              <a:t>Inwiefern erhöht DES das Risiko eines </a:t>
            </a:r>
            <a:r>
              <a:rPr lang="en-US" sz="1200" i="1" dirty="0" err="1">
                <a:solidFill>
                  <a:schemeClr val="accent5">
                    <a:lumMod val="75000"/>
                  </a:schemeClr>
                </a:solidFill>
              </a:rPr>
              <a:t>Patienten</a:t>
            </a:r>
            <a:r>
              <a:rPr lang="en-US" sz="1200" i="1" dirty="0">
                <a:solidFill>
                  <a:schemeClr val="accent5">
                    <a:lumMod val="75000"/>
                  </a:schemeClr>
                </a:solidFill>
              </a:rPr>
              <a:t>, </a:t>
            </a:r>
            <a:r>
              <a:rPr lang="en-US" sz="1200" i="1" dirty="0" err="1">
                <a:solidFill>
                  <a:schemeClr val="accent5">
                    <a:lumMod val="75000"/>
                  </a:schemeClr>
                </a:solidFill>
              </a:rPr>
              <a:t>eine</a:t>
            </a:r>
            <a:r>
              <a:rPr lang="en-US" sz="1200" i="1" dirty="0">
                <a:solidFill>
                  <a:schemeClr val="accent5">
                    <a:lumMod val="75000"/>
                  </a:schemeClr>
                </a:solidFill>
              </a:rPr>
              <a:t> </a:t>
            </a:r>
            <a:r>
              <a:rPr lang="en-US" sz="1200" i="1" dirty="0" err="1">
                <a:solidFill>
                  <a:schemeClr val="accent5">
                    <a:lumMod val="75000"/>
                  </a:schemeClr>
                </a:solidFill>
              </a:rPr>
              <a:t>Filamentöse</a:t>
            </a:r>
            <a:r>
              <a:rPr lang="en-US" sz="1200" i="1" dirty="0">
                <a:solidFill>
                  <a:schemeClr val="accent5">
                    <a:lumMod val="75000"/>
                  </a:schemeClr>
                </a:solidFill>
              </a:rPr>
              <a:t> Keratitis zu entwickeln?</a:t>
            </a:r>
          </a:p>
          <a:p>
            <a:r>
              <a:rPr lang="en-US" sz="1200" dirty="0">
                <a:solidFill>
                  <a:schemeClr val="accent5">
                    <a:lumMod val="75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accent5">
                  <a:lumMod val="75000"/>
                </a:schemeClr>
              </a:solidFill>
            </a:endParaRPr>
          </a:p>
          <a:p>
            <a:r>
              <a:rPr lang="de-DE" sz="1200" i="1" dirty="0">
                <a:solidFill>
                  <a:schemeClr val="accent5">
                    <a:lumMod val="75000"/>
                  </a:schemeClr>
                </a:solidFill>
              </a:rPr>
              <a:t>Was sind die beiden Hauptkategorien des Syndroms des trockenen Auges</a:t>
            </a:r>
            <a:r>
              <a:rPr lang="en-US" sz="1200" i="1" dirty="0">
                <a:solidFill>
                  <a:schemeClr val="accent5">
                    <a:lumMod val="75000"/>
                  </a:schemeClr>
                </a:solidFill>
              </a:rPr>
              <a:t>?</a:t>
            </a:r>
          </a:p>
          <a:p>
            <a:r>
              <a:rPr lang="en-US" sz="1200" dirty="0">
                <a:solidFill>
                  <a:schemeClr val="accent5">
                    <a:lumMod val="75000"/>
                  </a:schemeClr>
                </a:solidFill>
              </a:rPr>
              <a:t>Tränenflüssigkeitsmangel (ATD) und evaporatives trockenes Auge</a:t>
            </a:r>
          </a:p>
          <a:p>
            <a:endParaRPr lang="en-US" sz="1500" dirty="0">
              <a:solidFill>
                <a:schemeClr val="accent5">
                  <a:lumMod val="75000"/>
                </a:schemeClr>
              </a:solidFill>
            </a:endParaRPr>
          </a:p>
          <a:p>
            <a:r>
              <a:rPr lang="en-US" sz="1200" i="1" dirty="0">
                <a:solidFill>
                  <a:schemeClr val="accent5">
                    <a:lumMod val="75000"/>
                  </a:schemeClr>
                </a:solidFill>
              </a:rPr>
              <a:t>Welcher der beiden Typen steht in engerem Zusammenhang mit </a:t>
            </a:r>
            <a:r>
              <a:rPr lang="en-US" sz="1200" i="1" dirty="0" err="1">
                <a:solidFill>
                  <a:schemeClr val="accent5">
                    <a:lumMod val="75000"/>
                  </a:schemeClr>
                </a:solidFill>
              </a:rPr>
              <a:t>der</a:t>
            </a:r>
            <a:r>
              <a:rPr lang="en-US" sz="1200" i="1" dirty="0">
                <a:solidFill>
                  <a:schemeClr val="accent5">
                    <a:lumMod val="75000"/>
                  </a:schemeClr>
                </a:solidFill>
              </a:rPr>
              <a:t> filamentären </a:t>
            </a:r>
            <a:r>
              <a:rPr lang="en-US" sz="1200" i="1" dirty="0" err="1">
                <a:solidFill>
                  <a:schemeClr val="accent5">
                    <a:lumMod val="75000"/>
                  </a:schemeClr>
                </a:solidFill>
              </a:rPr>
              <a:t>Keratitis</a:t>
            </a:r>
            <a:r>
              <a:rPr lang="en-US" sz="1200" i="1" dirty="0">
                <a:solidFill>
                  <a:schemeClr val="accent5">
                    <a:lumMod val="75000"/>
                  </a:schemeClr>
                </a:solidFill>
              </a:rPr>
              <a:t>?</a:t>
            </a:r>
          </a:p>
          <a:p>
            <a:r>
              <a:rPr lang="en-US" sz="1200" dirty="0">
                <a:solidFill>
                  <a:schemeClr val="accent5">
                    <a:lumMod val="75000"/>
                  </a:schemeClr>
                </a:solidFill>
              </a:rPr>
              <a:t>ATD</a:t>
            </a:r>
          </a:p>
        </p:txBody>
      </p:sp>
    </p:spTree>
    <p:extLst>
      <p:ext uri="{BB962C8B-B14F-4D97-AF65-F5344CB8AC3E}">
        <p14:creationId xmlns:p14="http://schemas.microsoft.com/office/powerpoint/2010/main" val="1707064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17</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p>
          <a:p>
            <a:endParaRPr lang="en-US" sz="1500" dirty="0">
              <a:solidFill>
                <a:srgbClr val="0000FF"/>
              </a:solidFill>
            </a:endParaRPr>
          </a:p>
          <a:p>
            <a:r>
              <a:rPr lang="en-US" sz="1200" i="1" dirty="0">
                <a:solidFill>
                  <a:srgbClr val="0000FF"/>
                </a:solidFill>
              </a:rPr>
              <a:t>Inwiefern erhöht DES das Risiko eines </a:t>
            </a:r>
            <a:r>
              <a:rPr lang="en-US" sz="1200" i="1" dirty="0" err="1">
                <a:solidFill>
                  <a:srgbClr val="0000FF"/>
                </a:solidFill>
              </a:rPr>
              <a:t>Patienten</a:t>
            </a:r>
            <a:r>
              <a:rPr lang="en-US" sz="1200" i="1" dirty="0">
                <a:solidFill>
                  <a:srgbClr val="0000FF"/>
                </a:solidFill>
              </a:rPr>
              <a:t>,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Filamentöse</a:t>
            </a:r>
            <a:r>
              <a:rPr lang="en-US" sz="1200" i="1" dirty="0">
                <a:solidFill>
                  <a:srgbClr val="0000FF"/>
                </a:solidFill>
              </a:rPr>
              <a:t> Keratitis zu entwickeln?</a:t>
            </a:r>
            <a:endParaRPr lang="en-US" sz="1500" i="1" dirty="0">
              <a:solidFill>
                <a:schemeClr val="accent5">
                  <a:lumMod val="75000"/>
                </a:schemeClr>
              </a:solidFill>
            </a:endParaRPr>
          </a:p>
          <a:p>
            <a:r>
              <a:rPr lang="en-US" sz="1200" dirty="0">
                <a:solidFill>
                  <a:schemeClr val="accent5">
                    <a:lumMod val="75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accent5">
                  <a:lumMod val="75000"/>
                </a:schemeClr>
              </a:solidFill>
            </a:endParaRPr>
          </a:p>
          <a:p>
            <a:r>
              <a:rPr lang="de-DE" sz="1200" i="1" dirty="0">
                <a:solidFill>
                  <a:schemeClr val="accent5">
                    <a:lumMod val="75000"/>
                  </a:schemeClr>
                </a:solidFill>
              </a:rPr>
              <a:t>Was sind die beiden Hauptkategorien des Syndroms des trockenen Auges</a:t>
            </a:r>
            <a:r>
              <a:rPr lang="en-US" sz="1200" i="1" dirty="0">
                <a:solidFill>
                  <a:schemeClr val="accent5">
                    <a:lumMod val="75000"/>
                  </a:schemeClr>
                </a:solidFill>
              </a:rPr>
              <a:t>?</a:t>
            </a:r>
          </a:p>
          <a:p>
            <a:r>
              <a:rPr lang="en-US" sz="1200" dirty="0">
                <a:solidFill>
                  <a:schemeClr val="accent5">
                    <a:lumMod val="75000"/>
                  </a:schemeClr>
                </a:solidFill>
              </a:rPr>
              <a:t>Tränenflüssigkeitsmangel (ATD) und evaporatives trockenes Auge</a:t>
            </a:r>
          </a:p>
          <a:p>
            <a:endParaRPr lang="en-US" sz="1500" dirty="0">
              <a:solidFill>
                <a:schemeClr val="accent5">
                  <a:lumMod val="75000"/>
                </a:schemeClr>
              </a:solidFill>
            </a:endParaRPr>
          </a:p>
          <a:p>
            <a:r>
              <a:rPr lang="en-US" sz="1200" i="1" dirty="0">
                <a:solidFill>
                  <a:schemeClr val="accent5">
                    <a:lumMod val="75000"/>
                  </a:schemeClr>
                </a:solidFill>
              </a:rPr>
              <a:t>Welcher der beiden Typen steht in engerem Zusammenhang mit </a:t>
            </a:r>
            <a:r>
              <a:rPr lang="en-US" sz="1200" i="1" dirty="0" err="1">
                <a:solidFill>
                  <a:schemeClr val="accent5">
                    <a:lumMod val="75000"/>
                  </a:schemeClr>
                </a:solidFill>
              </a:rPr>
              <a:t>der</a:t>
            </a:r>
            <a:r>
              <a:rPr lang="en-US" sz="1200" i="1" dirty="0">
                <a:solidFill>
                  <a:schemeClr val="accent5">
                    <a:lumMod val="75000"/>
                  </a:schemeClr>
                </a:solidFill>
              </a:rPr>
              <a:t> filamentären </a:t>
            </a:r>
            <a:r>
              <a:rPr lang="en-US" sz="1200" i="1" dirty="0" err="1">
                <a:solidFill>
                  <a:schemeClr val="accent5">
                    <a:lumMod val="75000"/>
                  </a:schemeClr>
                </a:solidFill>
              </a:rPr>
              <a:t>Keratitis</a:t>
            </a:r>
            <a:r>
              <a:rPr lang="en-US" sz="1200" i="1" dirty="0">
                <a:solidFill>
                  <a:schemeClr val="accent5">
                    <a:lumMod val="75000"/>
                  </a:schemeClr>
                </a:solidFill>
              </a:rPr>
              <a:t>?</a:t>
            </a:r>
          </a:p>
          <a:p>
            <a:r>
              <a:rPr lang="en-US" sz="1200" dirty="0">
                <a:solidFill>
                  <a:schemeClr val="accent5">
                    <a:lumMod val="75000"/>
                  </a:schemeClr>
                </a:solidFill>
              </a:rPr>
              <a:t>ATD</a:t>
            </a:r>
          </a:p>
        </p:txBody>
      </p:sp>
    </p:spTree>
    <p:extLst>
      <p:ext uri="{BB962C8B-B14F-4D97-AF65-F5344CB8AC3E}">
        <p14:creationId xmlns:p14="http://schemas.microsoft.com/office/powerpoint/2010/main" val="2204929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18</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p>
          <a:p>
            <a:endParaRPr lang="en-US" sz="1500" dirty="0">
              <a:solidFill>
                <a:srgbClr val="0000FF"/>
              </a:solidFill>
            </a:endParaRPr>
          </a:p>
          <a:p>
            <a:r>
              <a:rPr lang="en-US" sz="1200" i="1" dirty="0">
                <a:solidFill>
                  <a:srgbClr val="0000FF"/>
                </a:solidFill>
              </a:rPr>
              <a:t>Inwiefern erhöht DES das Risiko eines </a:t>
            </a:r>
            <a:r>
              <a:rPr lang="en-US" sz="1200" i="1" dirty="0" err="1">
                <a:solidFill>
                  <a:srgbClr val="0000FF"/>
                </a:solidFill>
              </a:rPr>
              <a:t>Patienten</a:t>
            </a:r>
            <a:r>
              <a:rPr lang="en-US" sz="1200" i="1" dirty="0">
                <a:solidFill>
                  <a:srgbClr val="0000FF"/>
                </a:solidFill>
              </a:rPr>
              <a:t>,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Filamentöse</a:t>
            </a:r>
            <a:r>
              <a:rPr lang="en-US" sz="1200" i="1" dirty="0">
                <a:solidFill>
                  <a:srgbClr val="0000FF"/>
                </a:solidFill>
              </a:rPr>
              <a:t> Keratitis zu entwickeln?</a:t>
            </a:r>
          </a:p>
          <a:p>
            <a:r>
              <a:rPr lang="en-US" sz="1200" dirty="0">
                <a:solidFill>
                  <a:srgbClr val="0000FF"/>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accent5">
                  <a:lumMod val="75000"/>
                </a:schemeClr>
              </a:solidFill>
            </a:endParaRPr>
          </a:p>
          <a:p>
            <a:r>
              <a:rPr lang="de-DE" sz="1200" i="1" dirty="0">
                <a:solidFill>
                  <a:schemeClr val="accent5">
                    <a:lumMod val="75000"/>
                  </a:schemeClr>
                </a:solidFill>
              </a:rPr>
              <a:t>Was sind die beiden Hauptkategorien des Syndroms des trockenen Auges</a:t>
            </a:r>
            <a:r>
              <a:rPr lang="en-US" sz="1200" i="1" dirty="0">
                <a:solidFill>
                  <a:schemeClr val="accent5">
                    <a:lumMod val="75000"/>
                  </a:schemeClr>
                </a:solidFill>
              </a:rPr>
              <a:t>?</a:t>
            </a:r>
          </a:p>
          <a:p>
            <a:r>
              <a:rPr lang="en-US" sz="1200" dirty="0">
                <a:solidFill>
                  <a:schemeClr val="accent5">
                    <a:lumMod val="75000"/>
                  </a:schemeClr>
                </a:solidFill>
              </a:rPr>
              <a:t>Tränenflüssigkeitsmangel (ATD) und evaporatives trockenes Auge</a:t>
            </a:r>
          </a:p>
          <a:p>
            <a:endParaRPr lang="en-US" sz="1500" dirty="0">
              <a:solidFill>
                <a:schemeClr val="accent5">
                  <a:lumMod val="75000"/>
                </a:schemeClr>
              </a:solidFill>
            </a:endParaRPr>
          </a:p>
          <a:p>
            <a:r>
              <a:rPr lang="en-US" sz="1200" i="1" dirty="0">
                <a:solidFill>
                  <a:schemeClr val="accent5">
                    <a:lumMod val="75000"/>
                  </a:schemeClr>
                </a:solidFill>
              </a:rPr>
              <a:t>Welcher der beiden Typen steht in engerem Zusammenhang mit </a:t>
            </a:r>
            <a:r>
              <a:rPr lang="en-US" sz="1200" i="1" dirty="0" err="1">
                <a:solidFill>
                  <a:schemeClr val="accent5">
                    <a:lumMod val="75000"/>
                  </a:schemeClr>
                </a:solidFill>
              </a:rPr>
              <a:t>der</a:t>
            </a:r>
            <a:r>
              <a:rPr lang="en-US" sz="1200" i="1" dirty="0">
                <a:solidFill>
                  <a:schemeClr val="accent5">
                    <a:lumMod val="75000"/>
                  </a:schemeClr>
                </a:solidFill>
              </a:rPr>
              <a:t> filamentären </a:t>
            </a:r>
            <a:r>
              <a:rPr lang="en-US" sz="1200" i="1" dirty="0" err="1">
                <a:solidFill>
                  <a:schemeClr val="accent5">
                    <a:lumMod val="75000"/>
                  </a:schemeClr>
                </a:solidFill>
              </a:rPr>
              <a:t>Keratitis</a:t>
            </a:r>
            <a:r>
              <a:rPr lang="en-US" sz="1200" i="1" dirty="0">
                <a:solidFill>
                  <a:schemeClr val="accent5">
                    <a:lumMod val="75000"/>
                  </a:schemeClr>
                </a:solidFill>
              </a:rPr>
              <a:t>?</a:t>
            </a:r>
          </a:p>
          <a:p>
            <a:r>
              <a:rPr lang="en-US" sz="1200" dirty="0">
                <a:solidFill>
                  <a:schemeClr val="accent5">
                    <a:lumMod val="75000"/>
                  </a:schemeClr>
                </a:solidFill>
              </a:rPr>
              <a:t>ATD</a:t>
            </a:r>
          </a:p>
        </p:txBody>
      </p:sp>
    </p:spTree>
    <p:extLst>
      <p:ext uri="{BB962C8B-B14F-4D97-AF65-F5344CB8AC3E}">
        <p14:creationId xmlns:p14="http://schemas.microsoft.com/office/powerpoint/2010/main" val="4286889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19</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p>
          <a:p>
            <a:endParaRPr lang="en-US" sz="1500" dirty="0">
              <a:solidFill>
                <a:srgbClr val="0000FF"/>
              </a:solidFill>
            </a:endParaRPr>
          </a:p>
          <a:p>
            <a:r>
              <a:rPr lang="en-US" sz="1200" i="1" dirty="0">
                <a:solidFill>
                  <a:srgbClr val="0000FF"/>
                </a:solidFill>
              </a:rPr>
              <a:t>Inwiefern erhöht DES das Risiko eines </a:t>
            </a:r>
            <a:r>
              <a:rPr lang="en-US" sz="1200" i="1" dirty="0" err="1">
                <a:solidFill>
                  <a:srgbClr val="0000FF"/>
                </a:solidFill>
              </a:rPr>
              <a:t>Patienten</a:t>
            </a:r>
            <a:r>
              <a:rPr lang="en-US" sz="1200" i="1" dirty="0">
                <a:solidFill>
                  <a:srgbClr val="0000FF"/>
                </a:solidFill>
              </a:rPr>
              <a:t>,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Filamentöse</a:t>
            </a:r>
            <a:r>
              <a:rPr lang="en-US" sz="1200" i="1" dirty="0">
                <a:solidFill>
                  <a:srgbClr val="0000FF"/>
                </a:solidFill>
              </a:rPr>
              <a:t> Keratitis zu entwickeln?</a:t>
            </a:r>
          </a:p>
          <a:p>
            <a:r>
              <a:rPr lang="en-US" sz="1200" dirty="0">
                <a:solidFill>
                  <a:srgbClr val="0000FF"/>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rgbClr val="0000FF"/>
              </a:solidFill>
            </a:endParaRPr>
          </a:p>
          <a:p>
            <a:r>
              <a:rPr lang="en-US" sz="1200" i="1" dirty="0">
                <a:solidFill>
                  <a:srgbClr val="0000FF"/>
                </a:solidFill>
              </a:rPr>
              <a:t>Was sind die beiden Hauptkategorien des Syndroms des trockenen Auges?</a:t>
            </a:r>
            <a:endParaRPr lang="en-US" sz="1500" i="1" dirty="0">
              <a:solidFill>
                <a:schemeClr val="accent5">
                  <a:lumMod val="75000"/>
                </a:schemeClr>
              </a:solidFill>
            </a:endParaRPr>
          </a:p>
          <a:p>
            <a:r>
              <a:rPr lang="en-US" sz="1200" dirty="0">
                <a:solidFill>
                  <a:schemeClr val="accent5">
                    <a:lumMod val="75000"/>
                  </a:schemeClr>
                </a:solidFill>
              </a:rPr>
              <a:t>Tränenflüssigkeitsmangel (ATD) und evaporatives trockenes Auge</a:t>
            </a:r>
          </a:p>
          <a:p>
            <a:endParaRPr lang="en-US" sz="1500" dirty="0">
              <a:solidFill>
                <a:schemeClr val="accent5">
                  <a:lumMod val="75000"/>
                </a:schemeClr>
              </a:solidFill>
            </a:endParaRPr>
          </a:p>
          <a:p>
            <a:r>
              <a:rPr lang="en-US" sz="1200" i="1" dirty="0">
                <a:solidFill>
                  <a:schemeClr val="accent5">
                    <a:lumMod val="75000"/>
                  </a:schemeClr>
                </a:solidFill>
              </a:rPr>
              <a:t>Welcher der beiden Typen steht in engerem Zusammenhang mit </a:t>
            </a:r>
            <a:r>
              <a:rPr lang="en-US" sz="1200" i="1" dirty="0" err="1">
                <a:solidFill>
                  <a:schemeClr val="accent5">
                    <a:lumMod val="75000"/>
                  </a:schemeClr>
                </a:solidFill>
              </a:rPr>
              <a:t>der</a:t>
            </a:r>
            <a:r>
              <a:rPr lang="en-US" sz="1200" i="1" dirty="0">
                <a:solidFill>
                  <a:schemeClr val="accent5">
                    <a:lumMod val="75000"/>
                  </a:schemeClr>
                </a:solidFill>
              </a:rPr>
              <a:t> filamentären </a:t>
            </a:r>
            <a:r>
              <a:rPr lang="en-US" sz="1200" i="1" dirty="0" err="1">
                <a:solidFill>
                  <a:schemeClr val="accent5">
                    <a:lumMod val="75000"/>
                  </a:schemeClr>
                </a:solidFill>
              </a:rPr>
              <a:t>Keratitis</a:t>
            </a:r>
            <a:r>
              <a:rPr lang="en-US" sz="1200" i="1" dirty="0">
                <a:solidFill>
                  <a:schemeClr val="accent5">
                    <a:lumMod val="75000"/>
                  </a:schemeClr>
                </a:solidFill>
              </a:rPr>
              <a:t>?</a:t>
            </a:r>
          </a:p>
          <a:p>
            <a:r>
              <a:rPr lang="en-US" sz="1200" dirty="0">
                <a:solidFill>
                  <a:schemeClr val="accent5">
                    <a:lumMod val="75000"/>
                  </a:schemeClr>
                </a:solidFill>
              </a:rPr>
              <a:t>ATD</a:t>
            </a:r>
          </a:p>
        </p:txBody>
      </p:sp>
    </p:spTree>
    <p:extLst>
      <p:ext uri="{BB962C8B-B14F-4D97-AF65-F5344CB8AC3E}">
        <p14:creationId xmlns:p14="http://schemas.microsoft.com/office/powerpoint/2010/main" val="1601391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12954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a:t>
            </a:fld>
            <a:endParaRPr lang="en-US" altLang="en-US"/>
          </a:p>
        </p:txBody>
      </p:sp>
    </p:spTree>
    <p:extLst>
      <p:ext uri="{BB962C8B-B14F-4D97-AF65-F5344CB8AC3E}">
        <p14:creationId xmlns:p14="http://schemas.microsoft.com/office/powerpoint/2010/main" val="596893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20</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p>
          <a:p>
            <a:endParaRPr lang="en-US" sz="1500" dirty="0">
              <a:solidFill>
                <a:srgbClr val="0000FF"/>
              </a:solidFill>
            </a:endParaRPr>
          </a:p>
          <a:p>
            <a:r>
              <a:rPr lang="en-US" sz="1200" i="1" dirty="0">
                <a:solidFill>
                  <a:srgbClr val="0000FF"/>
                </a:solidFill>
              </a:rPr>
              <a:t>Inwiefern erhöht DES das Risiko eines </a:t>
            </a:r>
            <a:r>
              <a:rPr lang="en-US" sz="1200" i="1" dirty="0" err="1">
                <a:solidFill>
                  <a:srgbClr val="0000FF"/>
                </a:solidFill>
              </a:rPr>
              <a:t>Patienten</a:t>
            </a:r>
            <a:r>
              <a:rPr lang="en-US" sz="1200" i="1" dirty="0">
                <a:solidFill>
                  <a:srgbClr val="0000FF"/>
                </a:solidFill>
              </a:rPr>
              <a:t>,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Filamentöse</a:t>
            </a:r>
            <a:r>
              <a:rPr lang="en-US" sz="1200" i="1" dirty="0">
                <a:solidFill>
                  <a:srgbClr val="0000FF"/>
                </a:solidFill>
              </a:rPr>
              <a:t> Keratitis zu entwickeln?</a:t>
            </a:r>
          </a:p>
          <a:p>
            <a:r>
              <a:rPr lang="en-US" sz="1200" dirty="0">
                <a:solidFill>
                  <a:srgbClr val="0000FF"/>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rgbClr val="0000FF"/>
              </a:solidFill>
            </a:endParaRPr>
          </a:p>
          <a:p>
            <a:r>
              <a:rPr lang="en-US" sz="1200" i="1" dirty="0">
                <a:solidFill>
                  <a:srgbClr val="0000FF"/>
                </a:solidFill>
              </a:rPr>
              <a:t>Was sind die beiden Hauptkategorien des Syndroms des trockenen Auges?</a:t>
            </a:r>
          </a:p>
          <a:p>
            <a:r>
              <a:rPr lang="en-US" sz="1200" dirty="0">
                <a:solidFill>
                  <a:srgbClr val="0000FF"/>
                </a:solidFill>
              </a:rPr>
              <a:t>Tränenflüssigkeitsmangel (ATD) und evaporatives trockenes Auge</a:t>
            </a:r>
            <a:endParaRPr lang="en-US" sz="1500" dirty="0">
              <a:solidFill>
                <a:schemeClr val="accent5">
                  <a:lumMod val="75000"/>
                </a:schemeClr>
              </a:solidFill>
            </a:endParaRPr>
          </a:p>
          <a:p>
            <a:endParaRPr lang="en-US" sz="1500" dirty="0">
              <a:solidFill>
                <a:schemeClr val="accent5">
                  <a:lumMod val="75000"/>
                </a:schemeClr>
              </a:solidFill>
            </a:endParaRPr>
          </a:p>
          <a:p>
            <a:r>
              <a:rPr lang="en-US" sz="1200" i="1" dirty="0">
                <a:solidFill>
                  <a:schemeClr val="accent5">
                    <a:lumMod val="75000"/>
                  </a:schemeClr>
                </a:solidFill>
              </a:rPr>
              <a:t>Welcher der beiden Typen steht in engerem Zusammenhang mit </a:t>
            </a:r>
            <a:r>
              <a:rPr lang="en-US" sz="1200" i="1" dirty="0" err="1">
                <a:solidFill>
                  <a:schemeClr val="accent5">
                    <a:lumMod val="75000"/>
                  </a:schemeClr>
                </a:solidFill>
              </a:rPr>
              <a:t>der</a:t>
            </a:r>
            <a:r>
              <a:rPr lang="en-US" sz="1200" i="1" dirty="0">
                <a:solidFill>
                  <a:schemeClr val="accent5">
                    <a:lumMod val="75000"/>
                  </a:schemeClr>
                </a:solidFill>
              </a:rPr>
              <a:t> filamentären </a:t>
            </a:r>
            <a:r>
              <a:rPr lang="en-US" sz="1200" i="1" dirty="0" err="1">
                <a:solidFill>
                  <a:schemeClr val="accent5">
                    <a:lumMod val="75000"/>
                  </a:schemeClr>
                </a:solidFill>
              </a:rPr>
              <a:t>Keratitis</a:t>
            </a:r>
            <a:r>
              <a:rPr lang="en-US" sz="1200" i="1" dirty="0">
                <a:solidFill>
                  <a:schemeClr val="accent5">
                    <a:lumMod val="75000"/>
                  </a:schemeClr>
                </a:solidFill>
              </a:rPr>
              <a:t>?</a:t>
            </a:r>
          </a:p>
          <a:p>
            <a:r>
              <a:rPr lang="en-US" sz="1200" dirty="0">
                <a:solidFill>
                  <a:schemeClr val="accent5">
                    <a:lumMod val="75000"/>
                  </a:schemeClr>
                </a:solidFill>
              </a:rPr>
              <a:t>ATD</a:t>
            </a:r>
          </a:p>
        </p:txBody>
      </p:sp>
    </p:spTree>
    <p:extLst>
      <p:ext uri="{BB962C8B-B14F-4D97-AF65-F5344CB8AC3E}">
        <p14:creationId xmlns:p14="http://schemas.microsoft.com/office/powerpoint/2010/main" val="1274013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21</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p>
          <a:p>
            <a:endParaRPr lang="en-US" sz="1500" dirty="0">
              <a:solidFill>
                <a:srgbClr val="0000FF"/>
              </a:solidFill>
            </a:endParaRPr>
          </a:p>
          <a:p>
            <a:r>
              <a:rPr lang="en-US" sz="1200" i="1" dirty="0">
                <a:solidFill>
                  <a:srgbClr val="0000FF"/>
                </a:solidFill>
              </a:rPr>
              <a:t>Inwiefern erhöht DES das Risiko eines </a:t>
            </a:r>
            <a:r>
              <a:rPr lang="en-US" sz="1200" i="1" dirty="0" err="1">
                <a:solidFill>
                  <a:srgbClr val="0000FF"/>
                </a:solidFill>
              </a:rPr>
              <a:t>Patienten</a:t>
            </a:r>
            <a:r>
              <a:rPr lang="en-US" sz="1200" i="1" dirty="0">
                <a:solidFill>
                  <a:srgbClr val="0000FF"/>
                </a:solidFill>
              </a:rPr>
              <a:t>,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Filamentöse</a:t>
            </a:r>
            <a:r>
              <a:rPr lang="en-US" sz="1200" i="1" dirty="0">
                <a:solidFill>
                  <a:srgbClr val="0000FF"/>
                </a:solidFill>
              </a:rPr>
              <a:t> Keratitis zu entwickeln?</a:t>
            </a:r>
          </a:p>
          <a:p>
            <a:r>
              <a:rPr lang="en-US" sz="1200" dirty="0">
                <a:solidFill>
                  <a:srgbClr val="0000FF"/>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rgbClr val="0000FF"/>
              </a:solidFill>
            </a:endParaRPr>
          </a:p>
          <a:p>
            <a:r>
              <a:rPr lang="de-DE" sz="1200" i="1" dirty="0">
                <a:solidFill>
                  <a:srgbClr val="0000FF"/>
                </a:solidFill>
              </a:rPr>
              <a:t>Was sind die beiden Hauptkategorien des Syndroms des trockenen Auges</a:t>
            </a:r>
            <a:r>
              <a:rPr lang="en-US" sz="1200" i="1" dirty="0">
                <a:solidFill>
                  <a:srgbClr val="0000FF"/>
                </a:solidFill>
              </a:rPr>
              <a:t>?</a:t>
            </a:r>
          </a:p>
          <a:p>
            <a:r>
              <a:rPr lang="en-US" sz="1200" dirty="0">
                <a:solidFill>
                  <a:srgbClr val="0000FF"/>
                </a:solidFill>
              </a:rPr>
              <a:t>Tränenflüssigkeitsmangel (ATD) und evaporatives trockenes Auge</a:t>
            </a:r>
          </a:p>
          <a:p>
            <a:endParaRPr lang="en-US" sz="1500" dirty="0">
              <a:solidFill>
                <a:srgbClr val="0000FF"/>
              </a:solidFill>
            </a:endParaRPr>
          </a:p>
          <a:p>
            <a:r>
              <a:rPr lang="en-US" sz="1200" i="1" dirty="0">
                <a:solidFill>
                  <a:srgbClr val="0000FF"/>
                </a:solidFill>
              </a:rPr>
              <a:t>Welcher der beiden Typen steht in engerem Zusammenhang mit </a:t>
            </a:r>
            <a:r>
              <a:rPr lang="en-US" sz="1200" i="1" dirty="0" err="1">
                <a:solidFill>
                  <a:srgbClr val="0000FF"/>
                </a:solidFill>
              </a:rPr>
              <a:t>der</a:t>
            </a:r>
            <a:r>
              <a:rPr lang="en-US" sz="1200" i="1" dirty="0">
                <a:solidFill>
                  <a:srgbClr val="0000FF"/>
                </a:solidFill>
              </a:rPr>
              <a:t> filamentären </a:t>
            </a:r>
            <a:r>
              <a:rPr lang="en-US" sz="1200" i="1" dirty="0" err="1">
                <a:solidFill>
                  <a:srgbClr val="0000FF"/>
                </a:solidFill>
              </a:rPr>
              <a:t>Keratitis</a:t>
            </a:r>
            <a:r>
              <a:rPr lang="en-US" sz="1200" i="1" dirty="0">
                <a:solidFill>
                  <a:srgbClr val="0000FF"/>
                </a:solidFill>
              </a:rPr>
              <a:t>?</a:t>
            </a:r>
            <a:endParaRPr lang="en-US" sz="1500" i="1" dirty="0">
              <a:solidFill>
                <a:schemeClr val="accent5">
                  <a:lumMod val="75000"/>
                </a:schemeClr>
              </a:solidFill>
            </a:endParaRPr>
          </a:p>
          <a:p>
            <a:r>
              <a:rPr lang="en-US" sz="1200" dirty="0">
                <a:solidFill>
                  <a:schemeClr val="accent5">
                    <a:lumMod val="75000"/>
                  </a:schemeClr>
                </a:solidFill>
              </a:rPr>
              <a:t>ATD</a:t>
            </a:r>
          </a:p>
        </p:txBody>
      </p:sp>
    </p:spTree>
    <p:extLst>
      <p:ext uri="{BB962C8B-B14F-4D97-AF65-F5344CB8AC3E}">
        <p14:creationId xmlns:p14="http://schemas.microsoft.com/office/powerpoint/2010/main" val="1646756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22</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DES </a:t>
            </a:r>
            <a:r>
              <a:rPr lang="en-US" sz="1200" i="1" dirty="0">
                <a:solidFill>
                  <a:srgbClr val="0000FF"/>
                </a:solidFill>
              </a:rPr>
              <a:t>in diesem Zusammenhang?</a:t>
            </a:r>
          </a:p>
          <a:p>
            <a:r>
              <a:rPr lang="en-US" sz="1200" dirty="0">
                <a:solidFill>
                  <a:srgbClr val="0000FF"/>
                </a:solidFill>
              </a:rPr>
              <a:t>Trockenes-Auge-Syndrom</a:t>
            </a:r>
          </a:p>
          <a:p>
            <a:endParaRPr lang="en-US" sz="1500" dirty="0">
              <a:solidFill>
                <a:srgbClr val="0000FF"/>
              </a:solidFill>
            </a:endParaRPr>
          </a:p>
          <a:p>
            <a:r>
              <a:rPr lang="en-US" sz="1200" i="1" dirty="0">
                <a:solidFill>
                  <a:srgbClr val="0000FF"/>
                </a:solidFill>
              </a:rPr>
              <a:t>Inwiefern erhöht DES das Risiko eines </a:t>
            </a:r>
            <a:r>
              <a:rPr lang="en-US" sz="1200" i="1" dirty="0" err="1">
                <a:solidFill>
                  <a:srgbClr val="0000FF"/>
                </a:solidFill>
              </a:rPr>
              <a:t>Patienten</a:t>
            </a:r>
            <a:r>
              <a:rPr lang="en-US" sz="1200" i="1" dirty="0">
                <a:solidFill>
                  <a:srgbClr val="0000FF"/>
                </a:solidFill>
              </a:rPr>
              <a:t>,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Filamentöse</a:t>
            </a:r>
            <a:r>
              <a:rPr lang="en-US" sz="1200" i="1" dirty="0">
                <a:solidFill>
                  <a:srgbClr val="0000FF"/>
                </a:solidFill>
              </a:rPr>
              <a:t> Keratitis zu entwickeln?</a:t>
            </a:r>
          </a:p>
          <a:p>
            <a:r>
              <a:rPr lang="en-US" sz="1200" dirty="0">
                <a:solidFill>
                  <a:srgbClr val="0000FF"/>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rgbClr val="0000FF"/>
              </a:solidFill>
            </a:endParaRPr>
          </a:p>
          <a:p>
            <a:r>
              <a:rPr lang="de-DE" sz="1200" i="1" dirty="0">
                <a:solidFill>
                  <a:srgbClr val="0000FF"/>
                </a:solidFill>
              </a:rPr>
              <a:t>Was sind die beiden Hauptkategorien des Syndroms des trockenen Auges</a:t>
            </a:r>
            <a:r>
              <a:rPr lang="en-US" sz="1200" i="1" dirty="0">
                <a:solidFill>
                  <a:srgbClr val="0000FF"/>
                </a:solidFill>
              </a:rPr>
              <a:t>?</a:t>
            </a:r>
          </a:p>
          <a:p>
            <a:r>
              <a:rPr lang="en-US" sz="1200" dirty="0">
                <a:solidFill>
                  <a:srgbClr val="0000FF"/>
                </a:solidFill>
              </a:rPr>
              <a:t>Tränenflüssigkeitsmangel (ATD) und evaporatives trockenes Auge</a:t>
            </a:r>
          </a:p>
          <a:p>
            <a:endParaRPr lang="en-US" sz="1500" dirty="0">
              <a:solidFill>
                <a:srgbClr val="0000FF"/>
              </a:solidFill>
            </a:endParaRPr>
          </a:p>
          <a:p>
            <a:r>
              <a:rPr lang="en-US" sz="1200" i="1" dirty="0">
                <a:solidFill>
                  <a:srgbClr val="0000FF"/>
                </a:solidFill>
              </a:rPr>
              <a:t>Welcher der beiden Typen steht in engerem Zusammenhang mit </a:t>
            </a:r>
            <a:r>
              <a:rPr lang="en-US" sz="1200" i="1" dirty="0" err="1">
                <a:solidFill>
                  <a:srgbClr val="0000FF"/>
                </a:solidFill>
              </a:rPr>
              <a:t>der</a:t>
            </a:r>
            <a:r>
              <a:rPr lang="en-US" sz="1200" i="1" dirty="0">
                <a:solidFill>
                  <a:srgbClr val="0000FF"/>
                </a:solidFill>
              </a:rPr>
              <a:t> filamentären </a:t>
            </a:r>
            <a:r>
              <a:rPr lang="en-US" sz="1200" i="1" dirty="0" err="1">
                <a:solidFill>
                  <a:srgbClr val="0000FF"/>
                </a:solidFill>
              </a:rPr>
              <a:t>Keratitis</a:t>
            </a:r>
            <a:r>
              <a:rPr lang="en-US" sz="1200" i="1" dirty="0">
                <a:solidFill>
                  <a:srgbClr val="0000FF"/>
                </a:solidFill>
              </a:rPr>
              <a:t>?</a:t>
            </a:r>
          </a:p>
          <a:p>
            <a:r>
              <a:rPr lang="en-US" sz="1200" dirty="0">
                <a:solidFill>
                  <a:srgbClr val="0000FF"/>
                </a:solidFill>
              </a:rPr>
              <a:t>ATD</a:t>
            </a:r>
          </a:p>
        </p:txBody>
      </p:sp>
    </p:spTree>
    <p:extLst>
      <p:ext uri="{BB962C8B-B14F-4D97-AF65-F5344CB8AC3E}">
        <p14:creationId xmlns:p14="http://schemas.microsoft.com/office/powerpoint/2010/main" val="2217086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23</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DES </a:t>
            </a:r>
            <a:r>
              <a:rPr lang="en-US" sz="1200" i="1" dirty="0">
                <a:solidFill>
                  <a:schemeClr val="bg1">
                    <a:lumMod val="50000"/>
                  </a:schemeClr>
                </a:solidFill>
              </a:rPr>
              <a:t>in diesem Zusammenhang?</a:t>
            </a:r>
          </a:p>
          <a:p>
            <a:r>
              <a:rPr lang="en-US" sz="1200" dirty="0">
                <a:solidFill>
                  <a:schemeClr val="bg1">
                    <a:lumMod val="50000"/>
                  </a:schemeClr>
                </a:solidFill>
              </a:rPr>
              <a:t>Trockenes-Auge-Syndrom</a:t>
            </a:r>
          </a:p>
          <a:p>
            <a:endParaRPr lang="en-US" sz="1500" dirty="0">
              <a:solidFill>
                <a:schemeClr val="bg1">
                  <a:lumMod val="50000"/>
                </a:schemeClr>
              </a:solidFill>
            </a:endParaRPr>
          </a:p>
          <a:p>
            <a:r>
              <a:rPr lang="en-US" sz="1200" i="1" dirty="0">
                <a:solidFill>
                  <a:schemeClr val="bg1">
                    <a:lumMod val="50000"/>
                  </a:schemeClr>
                </a:solidFill>
              </a:rPr>
              <a:t>Inwiefern erhöht DES das Risiko eines </a:t>
            </a:r>
            <a:r>
              <a:rPr lang="en-US" sz="1200" i="1" dirty="0" err="1">
                <a:solidFill>
                  <a:schemeClr val="bg1">
                    <a:lumMod val="50000"/>
                  </a:schemeClr>
                </a:solidFill>
              </a:rPr>
              <a:t>Patienten</a:t>
            </a:r>
            <a:r>
              <a:rPr lang="en-US" sz="1200" i="1" dirty="0">
                <a:solidFill>
                  <a:schemeClr val="bg1">
                    <a:lumMod val="50000"/>
                  </a:schemeClr>
                </a:solidFill>
              </a:rPr>
              <a:t>, </a:t>
            </a:r>
            <a:r>
              <a:rPr lang="en-US" sz="1200" i="1" dirty="0" err="1">
                <a:solidFill>
                  <a:schemeClr val="bg1">
                    <a:lumMod val="50000"/>
                  </a:schemeClr>
                </a:solidFill>
              </a:rPr>
              <a:t>eine</a:t>
            </a:r>
            <a:r>
              <a:rPr lang="en-US" sz="1200" i="1" dirty="0">
                <a:solidFill>
                  <a:schemeClr val="bg1">
                    <a:lumMod val="50000"/>
                  </a:schemeClr>
                </a:solidFill>
              </a:rPr>
              <a:t> </a:t>
            </a:r>
            <a:r>
              <a:rPr lang="en-US" sz="1200" i="1" dirty="0" err="1">
                <a:solidFill>
                  <a:schemeClr val="bg1">
                    <a:lumMod val="50000"/>
                  </a:schemeClr>
                </a:solidFill>
              </a:rPr>
              <a:t>Filamentöse</a:t>
            </a:r>
            <a:r>
              <a:rPr lang="en-US" sz="1200" i="1" dirty="0">
                <a:solidFill>
                  <a:schemeClr val="bg1">
                    <a:lumMod val="50000"/>
                  </a:schemeClr>
                </a:solidFill>
              </a:rPr>
              <a:t> Keratitis zu entwickeln?</a:t>
            </a:r>
          </a:p>
          <a:p>
            <a:r>
              <a:rPr lang="en-US" sz="1200" dirty="0">
                <a:solidFill>
                  <a:schemeClr val="bg1">
                    <a:lumMod val="50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bg1">
                  <a:lumMod val="50000"/>
                </a:schemeClr>
              </a:solidFill>
            </a:endParaRPr>
          </a:p>
          <a:p>
            <a:r>
              <a:rPr lang="en-US" sz="1200" i="1" dirty="0">
                <a:solidFill>
                  <a:schemeClr val="bg1">
                    <a:lumMod val="50000"/>
                  </a:schemeClr>
                </a:solidFill>
              </a:rPr>
              <a:t>Was sind die beiden Hauptkategorien des Syndroms des trockenen Auges?</a:t>
            </a:r>
          </a:p>
          <a:p>
            <a:r>
              <a:rPr lang="en-US" sz="1200" dirty="0">
                <a:solidFill>
                  <a:schemeClr val="bg1">
                    <a:lumMod val="50000"/>
                  </a:schemeClr>
                </a:solidFill>
              </a:rPr>
              <a:t>Tränenflüssigkeitsmangel (ATD) und evaporatives trockenes Auge</a:t>
            </a:r>
          </a:p>
          <a:p>
            <a:endParaRPr lang="en-US" sz="1500" dirty="0">
              <a:solidFill>
                <a:schemeClr val="bg1">
                  <a:lumMod val="50000"/>
                </a:schemeClr>
              </a:solidFill>
            </a:endParaRPr>
          </a:p>
          <a:p>
            <a:r>
              <a:rPr lang="en-US" sz="1200" i="1" dirty="0">
                <a:solidFill>
                  <a:schemeClr val="bg1">
                    <a:lumMod val="50000"/>
                  </a:schemeClr>
                </a:solidFill>
              </a:rPr>
              <a:t>Welcher der beiden Typen steht in engerem Zusammenhang mit </a:t>
            </a:r>
            <a:r>
              <a:rPr lang="en-US" sz="1200" i="1" dirty="0" err="1">
                <a:solidFill>
                  <a:schemeClr val="bg1">
                    <a:lumMod val="50000"/>
                  </a:schemeClr>
                </a:solidFill>
              </a:rPr>
              <a:t>der</a:t>
            </a:r>
            <a:r>
              <a:rPr lang="en-US" sz="1200" i="1" dirty="0">
                <a:solidFill>
                  <a:schemeClr val="bg1">
                    <a:lumMod val="50000"/>
                  </a:schemeClr>
                </a:solidFill>
              </a:rPr>
              <a:t> filamentären </a:t>
            </a:r>
            <a:r>
              <a:rPr lang="en-US" sz="1200" i="1" dirty="0" err="1">
                <a:solidFill>
                  <a:schemeClr val="bg1">
                    <a:lumMod val="50000"/>
                  </a:schemeClr>
                </a:solidFill>
              </a:rPr>
              <a:t>Keratitis</a:t>
            </a:r>
            <a:r>
              <a:rPr lang="en-US" sz="1200" i="1" dirty="0">
                <a:solidFill>
                  <a:schemeClr val="bg1">
                    <a:lumMod val="50000"/>
                  </a:schemeClr>
                </a:solidFill>
              </a:rPr>
              <a:t>?</a:t>
            </a:r>
          </a:p>
          <a:p>
            <a:r>
              <a:rPr lang="en-US" sz="1200" b="1" dirty="0">
                <a:solidFill>
                  <a:srgbClr val="0000FF"/>
                </a:solidFill>
              </a:rPr>
              <a:t>ATD</a:t>
            </a:r>
          </a:p>
        </p:txBody>
      </p:sp>
      <p:sp>
        <p:nvSpPr>
          <p:cNvPr id="9" name="TextBox 8">
            <a:extLst>
              <a:ext uri="{FF2B5EF4-FFF2-40B4-BE49-F238E27FC236}">
                <a16:creationId xmlns:a16="http://schemas.microsoft.com/office/drawing/2014/main" id="{000E4BD6-A684-4E60-A5A0-043127B0C6A4}"/>
              </a:ext>
            </a:extLst>
          </p:cNvPr>
          <p:cNvSpPr txBox="1"/>
          <p:nvPr/>
        </p:nvSpPr>
        <p:spPr>
          <a:xfrm>
            <a:off x="2304222" y="2809577"/>
            <a:ext cx="6382578" cy="131831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Doch </a:t>
            </a:r>
            <a:r>
              <a:rPr lang="en-US" sz="1200" b="1" dirty="0">
                <a:solidFill>
                  <a:srgbClr val="0000FF"/>
                </a:solidFill>
              </a:rPr>
              <a:t>sowohl</a:t>
            </a:r>
            <a:r>
              <a:rPr lang="en-US" sz="1200" i="1" dirty="0">
                <a:solidFill>
                  <a:srgbClr val="0000FF"/>
                </a:solidFill>
              </a:rPr>
              <a:t> ATD </a:t>
            </a:r>
            <a:r>
              <a:rPr lang="en-US" sz="1200" b="1" dirty="0">
                <a:solidFill>
                  <a:srgbClr val="0000FF"/>
                </a:solidFill>
              </a:rPr>
              <a:t>als auch</a:t>
            </a:r>
            <a:r>
              <a:rPr lang="en-US" sz="1200" i="1" dirty="0">
                <a:solidFill>
                  <a:srgbClr val="0000FF"/>
                </a:solidFill>
              </a:rPr>
              <a:t> das evaporative trockene Auge sind durch ein verringertes Tränenwasser-Volumen und somit ein erhöhtes Mucin-Tränenwasser-Verhältnis gekennzeichnet. Warum ist die </a:t>
            </a:r>
            <a:r>
              <a:rPr lang="en-US" sz="1200" i="1" dirty="0" err="1">
                <a:solidFill>
                  <a:srgbClr val="0000FF"/>
                </a:solidFill>
              </a:rPr>
              <a:t>Filamentöse</a:t>
            </a:r>
            <a:r>
              <a:rPr lang="en-US" sz="1200" i="1" dirty="0">
                <a:solidFill>
                  <a:srgbClr val="0000FF"/>
                </a:solidFill>
              </a:rPr>
              <a:t> Keratitis vor diesem Hintergrund stärker mit ATD assoziiert?</a:t>
            </a:r>
            <a:endParaRPr lang="en-US" sz="1500" i="1" dirty="0">
              <a:solidFill>
                <a:schemeClr val="accent6">
                  <a:lumMod val="60000"/>
                  <a:lumOff val="40000"/>
                </a:schemeClr>
              </a:solidFill>
            </a:endParaRPr>
          </a:p>
          <a:p>
            <a:r>
              <a:rPr lang="en-US" sz="1200" dirty="0">
                <a:solidFill>
                  <a:schemeClr val="accent6">
                    <a:lumMod val="60000"/>
                    <a:lumOff val="40000"/>
                  </a:schemeClr>
                </a:solidFill>
              </a:rPr>
              <a:t>Weil ATD neben einem verringerten Tränenwasservolumen durch eine erhöhte Mucinproduktion gekennzeichnet ist. Somit ist das Mucin-Tränenwasser-Verhältnis bei ATD noch höher als beim evaporativen trockenen Auge.</a:t>
            </a:r>
          </a:p>
        </p:txBody>
      </p:sp>
      <p:sp>
        <p:nvSpPr>
          <p:cNvPr id="10" name="Oval 9">
            <a:extLst>
              <a:ext uri="{FF2B5EF4-FFF2-40B4-BE49-F238E27FC236}">
                <a16:creationId xmlns:a16="http://schemas.microsoft.com/office/drawing/2014/main" id="{B4ACADEE-1DA7-4BAE-9357-D80292213D66}"/>
              </a:ext>
            </a:extLst>
          </p:cNvPr>
          <p:cNvSpPr/>
          <p:nvPr/>
        </p:nvSpPr>
        <p:spPr>
          <a:xfrm>
            <a:off x="1182757" y="3119072"/>
            <a:ext cx="6858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9082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6002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24</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DES </a:t>
            </a:r>
            <a:r>
              <a:rPr lang="en-US" sz="1200" i="1" dirty="0">
                <a:solidFill>
                  <a:schemeClr val="bg1">
                    <a:lumMod val="50000"/>
                  </a:schemeClr>
                </a:solidFill>
              </a:rPr>
              <a:t>in diesem Zusammenhang?</a:t>
            </a:r>
          </a:p>
          <a:p>
            <a:r>
              <a:rPr lang="en-US" sz="1200" dirty="0">
                <a:solidFill>
                  <a:schemeClr val="bg1">
                    <a:lumMod val="50000"/>
                  </a:schemeClr>
                </a:solidFill>
              </a:rPr>
              <a:t>Trockenes-Auge-Syndrom</a:t>
            </a:r>
          </a:p>
          <a:p>
            <a:endParaRPr lang="en-US" sz="1500" dirty="0">
              <a:solidFill>
                <a:schemeClr val="bg1">
                  <a:lumMod val="50000"/>
                </a:schemeClr>
              </a:solidFill>
            </a:endParaRPr>
          </a:p>
          <a:p>
            <a:r>
              <a:rPr lang="en-US" sz="1200" i="1" dirty="0">
                <a:solidFill>
                  <a:schemeClr val="bg1">
                    <a:lumMod val="50000"/>
                  </a:schemeClr>
                </a:solidFill>
              </a:rPr>
              <a:t>Inwiefern erhöht DES das Risiko eines </a:t>
            </a:r>
            <a:r>
              <a:rPr lang="en-US" sz="1200" i="1" dirty="0" err="1">
                <a:solidFill>
                  <a:schemeClr val="bg1">
                    <a:lumMod val="50000"/>
                  </a:schemeClr>
                </a:solidFill>
              </a:rPr>
              <a:t>Patienten</a:t>
            </a:r>
            <a:r>
              <a:rPr lang="en-US" sz="1200" i="1" dirty="0">
                <a:solidFill>
                  <a:schemeClr val="bg1">
                    <a:lumMod val="50000"/>
                  </a:schemeClr>
                </a:solidFill>
              </a:rPr>
              <a:t>, </a:t>
            </a:r>
            <a:r>
              <a:rPr lang="en-US" sz="1200" i="1" dirty="0" err="1">
                <a:solidFill>
                  <a:schemeClr val="bg1">
                    <a:lumMod val="50000"/>
                  </a:schemeClr>
                </a:solidFill>
              </a:rPr>
              <a:t>eine</a:t>
            </a:r>
            <a:r>
              <a:rPr lang="en-US" sz="1200" i="1" dirty="0">
                <a:solidFill>
                  <a:schemeClr val="bg1">
                    <a:lumMod val="50000"/>
                  </a:schemeClr>
                </a:solidFill>
              </a:rPr>
              <a:t> </a:t>
            </a:r>
            <a:r>
              <a:rPr lang="en-US" sz="1200" i="1" dirty="0" err="1">
                <a:solidFill>
                  <a:schemeClr val="bg1">
                    <a:lumMod val="50000"/>
                  </a:schemeClr>
                </a:solidFill>
              </a:rPr>
              <a:t>Filamentöse</a:t>
            </a:r>
            <a:r>
              <a:rPr lang="en-US" sz="1200" i="1" dirty="0">
                <a:solidFill>
                  <a:schemeClr val="bg1">
                    <a:lumMod val="50000"/>
                  </a:schemeClr>
                </a:solidFill>
              </a:rPr>
              <a:t> Keratitis zu entwickeln?</a:t>
            </a:r>
          </a:p>
          <a:p>
            <a:r>
              <a:rPr lang="en-US" sz="1200" dirty="0">
                <a:solidFill>
                  <a:schemeClr val="bg1">
                    <a:lumMod val="50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bg1">
                  <a:lumMod val="50000"/>
                </a:schemeClr>
              </a:solidFill>
            </a:endParaRPr>
          </a:p>
          <a:p>
            <a:r>
              <a:rPr lang="en-US" sz="1200" i="1" dirty="0">
                <a:solidFill>
                  <a:schemeClr val="bg1">
                    <a:lumMod val="50000"/>
                  </a:schemeClr>
                </a:solidFill>
              </a:rPr>
              <a:t>Was sind die beiden Hauptkategorien des Syndroms des trockenen Auges?</a:t>
            </a:r>
          </a:p>
          <a:p>
            <a:r>
              <a:rPr lang="en-US" sz="1200" dirty="0">
                <a:solidFill>
                  <a:schemeClr val="bg1">
                    <a:lumMod val="50000"/>
                  </a:schemeClr>
                </a:solidFill>
              </a:rPr>
              <a:t>Tränenflüssigkeitsmangel (ATD) und evaporatives trockenes Auge</a:t>
            </a:r>
          </a:p>
          <a:p>
            <a:endParaRPr lang="en-US" sz="1500" dirty="0">
              <a:solidFill>
                <a:schemeClr val="bg1">
                  <a:lumMod val="50000"/>
                </a:schemeClr>
              </a:solidFill>
            </a:endParaRPr>
          </a:p>
          <a:p>
            <a:r>
              <a:rPr lang="en-US" sz="1200" i="1" dirty="0">
                <a:solidFill>
                  <a:schemeClr val="bg1">
                    <a:lumMod val="50000"/>
                  </a:schemeClr>
                </a:solidFill>
              </a:rPr>
              <a:t>Welcher der beiden Typen steht in engerem Zusammenhang mit </a:t>
            </a:r>
            <a:r>
              <a:rPr lang="en-US" sz="1200" i="1" dirty="0" err="1">
                <a:solidFill>
                  <a:schemeClr val="bg1">
                    <a:lumMod val="50000"/>
                  </a:schemeClr>
                </a:solidFill>
              </a:rPr>
              <a:t>der</a:t>
            </a:r>
            <a:r>
              <a:rPr lang="en-US" sz="1200" i="1" dirty="0">
                <a:solidFill>
                  <a:schemeClr val="bg1">
                    <a:lumMod val="50000"/>
                  </a:schemeClr>
                </a:solidFill>
              </a:rPr>
              <a:t> filamentären </a:t>
            </a:r>
            <a:r>
              <a:rPr lang="en-US" sz="1200" i="1" dirty="0" err="1">
                <a:solidFill>
                  <a:schemeClr val="bg1">
                    <a:lumMod val="50000"/>
                  </a:schemeClr>
                </a:solidFill>
              </a:rPr>
              <a:t>Keratitis</a:t>
            </a:r>
            <a:r>
              <a:rPr lang="en-US" sz="1200" i="1" dirty="0">
                <a:solidFill>
                  <a:schemeClr val="bg1">
                    <a:lumMod val="50000"/>
                  </a:schemeClr>
                </a:solidFill>
              </a:rPr>
              <a:t>?</a:t>
            </a:r>
          </a:p>
          <a:p>
            <a:r>
              <a:rPr lang="en-US" sz="1200" b="1" dirty="0">
                <a:solidFill>
                  <a:srgbClr val="0000FF"/>
                </a:solidFill>
              </a:rPr>
              <a:t>ATD</a:t>
            </a:r>
          </a:p>
        </p:txBody>
      </p:sp>
      <p:sp>
        <p:nvSpPr>
          <p:cNvPr id="9" name="TextBox 8">
            <a:extLst>
              <a:ext uri="{FF2B5EF4-FFF2-40B4-BE49-F238E27FC236}">
                <a16:creationId xmlns:a16="http://schemas.microsoft.com/office/drawing/2014/main" id="{000E4BD6-A684-4E60-A5A0-043127B0C6A4}"/>
              </a:ext>
            </a:extLst>
          </p:cNvPr>
          <p:cNvSpPr txBox="1"/>
          <p:nvPr/>
        </p:nvSpPr>
        <p:spPr>
          <a:xfrm>
            <a:off x="2304222" y="2809577"/>
            <a:ext cx="6382578" cy="131831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Doch </a:t>
            </a:r>
            <a:r>
              <a:rPr lang="en-US" sz="1200" b="1" dirty="0">
                <a:solidFill>
                  <a:srgbClr val="0000FF"/>
                </a:solidFill>
              </a:rPr>
              <a:t>sowohl</a:t>
            </a:r>
            <a:r>
              <a:rPr lang="en-US" sz="1200" i="1" dirty="0">
                <a:solidFill>
                  <a:srgbClr val="0000FF"/>
                </a:solidFill>
              </a:rPr>
              <a:t> ATD </a:t>
            </a:r>
            <a:r>
              <a:rPr lang="en-US" sz="1200" b="1" dirty="0">
                <a:solidFill>
                  <a:srgbClr val="0000FF"/>
                </a:solidFill>
              </a:rPr>
              <a:t>als auch</a:t>
            </a:r>
            <a:r>
              <a:rPr lang="en-US" sz="1200" i="1" dirty="0">
                <a:solidFill>
                  <a:srgbClr val="0000FF"/>
                </a:solidFill>
              </a:rPr>
              <a:t> das evaporative trockene Auge sind durch ein verringertes Tränenwasser-Volumen und somit ein erhöhtes Mucin-Tränenwasser-Verhältnis gekennzeichnet. Warum ist die </a:t>
            </a:r>
            <a:r>
              <a:rPr lang="en-US" sz="1200" i="1" dirty="0" err="1">
                <a:solidFill>
                  <a:srgbClr val="0000FF"/>
                </a:solidFill>
              </a:rPr>
              <a:t>Filamentöse</a:t>
            </a:r>
            <a:r>
              <a:rPr lang="en-US" sz="1200" i="1" dirty="0">
                <a:solidFill>
                  <a:srgbClr val="0000FF"/>
                </a:solidFill>
              </a:rPr>
              <a:t> Keratitis vor diesem Hintergrund stärker mit ATD assoziiert?</a:t>
            </a:r>
          </a:p>
          <a:p>
            <a:r>
              <a:rPr lang="en-US" sz="1200" dirty="0">
                <a:solidFill>
                  <a:srgbClr val="0000FF"/>
                </a:solidFill>
              </a:rPr>
              <a:t>Weil ATD neben einem verringerten Tränenwasservolumen durch eine erhöhte Mucinproduktion gekennzeichnet ist. Somit ist das Mucin-Tränenwasser-Verhältnis bei ATD noch höher als beim evaporativen trockenen Auge.</a:t>
            </a:r>
          </a:p>
        </p:txBody>
      </p:sp>
      <p:sp>
        <p:nvSpPr>
          <p:cNvPr id="10" name="Oval 9">
            <a:extLst>
              <a:ext uri="{FF2B5EF4-FFF2-40B4-BE49-F238E27FC236}">
                <a16:creationId xmlns:a16="http://schemas.microsoft.com/office/drawing/2014/main" id="{B4ACADEE-1DA7-4BAE-9357-D80292213D66}"/>
              </a:ext>
            </a:extLst>
          </p:cNvPr>
          <p:cNvSpPr/>
          <p:nvPr/>
        </p:nvSpPr>
        <p:spPr>
          <a:xfrm>
            <a:off x="1182757" y="3174812"/>
            <a:ext cx="6858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2741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25</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DES </a:t>
            </a:r>
            <a:r>
              <a:rPr lang="en-US" sz="1200" i="1" dirty="0">
                <a:solidFill>
                  <a:schemeClr val="bg1">
                    <a:lumMod val="50000"/>
                  </a:schemeClr>
                </a:solidFill>
              </a:rPr>
              <a:t>in diesem Zusammenhang?</a:t>
            </a:r>
          </a:p>
          <a:p>
            <a:r>
              <a:rPr lang="en-US" sz="1200" dirty="0">
                <a:solidFill>
                  <a:schemeClr val="bg1">
                    <a:lumMod val="50000"/>
                  </a:schemeClr>
                </a:solidFill>
              </a:rPr>
              <a:t>Trockenes-Auge-Syndrom</a:t>
            </a:r>
          </a:p>
          <a:p>
            <a:endParaRPr lang="en-US" sz="1500" dirty="0">
              <a:solidFill>
                <a:schemeClr val="bg1">
                  <a:lumMod val="50000"/>
                </a:schemeClr>
              </a:solidFill>
            </a:endParaRPr>
          </a:p>
          <a:p>
            <a:r>
              <a:rPr lang="en-US" sz="1200" i="1" dirty="0">
                <a:solidFill>
                  <a:schemeClr val="bg1">
                    <a:lumMod val="50000"/>
                  </a:schemeClr>
                </a:solidFill>
              </a:rPr>
              <a:t>Inwiefern erhöht DES das Risiko eines </a:t>
            </a:r>
            <a:r>
              <a:rPr lang="en-US" sz="1200" i="1" dirty="0" err="1">
                <a:solidFill>
                  <a:schemeClr val="bg1">
                    <a:lumMod val="50000"/>
                  </a:schemeClr>
                </a:solidFill>
              </a:rPr>
              <a:t>Patienten</a:t>
            </a:r>
            <a:r>
              <a:rPr lang="en-US" sz="1200" i="1" dirty="0">
                <a:solidFill>
                  <a:schemeClr val="bg1">
                    <a:lumMod val="50000"/>
                  </a:schemeClr>
                </a:solidFill>
              </a:rPr>
              <a:t>, </a:t>
            </a:r>
            <a:r>
              <a:rPr lang="en-US" sz="1200" i="1" dirty="0" err="1">
                <a:solidFill>
                  <a:schemeClr val="bg1">
                    <a:lumMod val="50000"/>
                  </a:schemeClr>
                </a:solidFill>
              </a:rPr>
              <a:t>eine</a:t>
            </a:r>
            <a:r>
              <a:rPr lang="en-US" sz="1200" i="1" dirty="0">
                <a:solidFill>
                  <a:schemeClr val="bg1">
                    <a:lumMod val="50000"/>
                  </a:schemeClr>
                </a:solidFill>
              </a:rPr>
              <a:t> </a:t>
            </a:r>
            <a:r>
              <a:rPr lang="en-US" sz="1200" i="1" dirty="0" err="1">
                <a:solidFill>
                  <a:schemeClr val="bg1">
                    <a:lumMod val="50000"/>
                  </a:schemeClr>
                </a:solidFill>
              </a:rPr>
              <a:t>Filamentöse</a:t>
            </a:r>
            <a:r>
              <a:rPr lang="en-US" sz="1200" i="1" dirty="0">
                <a:solidFill>
                  <a:schemeClr val="bg1">
                    <a:lumMod val="50000"/>
                  </a:schemeClr>
                </a:solidFill>
              </a:rPr>
              <a:t> Keratitis zu entwickeln?</a:t>
            </a:r>
          </a:p>
          <a:p>
            <a:r>
              <a:rPr lang="en-US" sz="1200" dirty="0">
                <a:solidFill>
                  <a:schemeClr val="bg1">
                    <a:lumMod val="50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bg1">
                  <a:lumMod val="50000"/>
                </a:schemeClr>
              </a:solidFill>
            </a:endParaRPr>
          </a:p>
          <a:p>
            <a:r>
              <a:rPr lang="en-US" sz="1200" i="1" dirty="0">
                <a:solidFill>
                  <a:schemeClr val="bg1">
                    <a:lumMod val="50000"/>
                  </a:schemeClr>
                </a:solidFill>
              </a:rPr>
              <a:t>Was sind die beiden Hauptkategorien des Syndroms des trockenen Auges?</a:t>
            </a:r>
          </a:p>
          <a:p>
            <a:r>
              <a:rPr lang="en-US" sz="1200" dirty="0">
                <a:solidFill>
                  <a:schemeClr val="bg1">
                    <a:lumMod val="50000"/>
                  </a:schemeClr>
                </a:solidFill>
              </a:rPr>
              <a:t>Tränenflüssigkeitsmangel (ATD) und evaporatives trockenes Auge</a:t>
            </a:r>
          </a:p>
          <a:p>
            <a:endParaRPr lang="en-US" sz="1500" dirty="0">
              <a:solidFill>
                <a:schemeClr val="bg1">
                  <a:lumMod val="50000"/>
                </a:schemeClr>
              </a:solidFill>
            </a:endParaRPr>
          </a:p>
          <a:p>
            <a:r>
              <a:rPr lang="en-US" sz="1200" i="1" dirty="0">
                <a:solidFill>
                  <a:schemeClr val="bg1">
                    <a:lumMod val="50000"/>
                  </a:schemeClr>
                </a:solidFill>
              </a:rPr>
              <a:t>Welcher der beiden Typen steht in engerem Zusammenhang mit </a:t>
            </a:r>
            <a:r>
              <a:rPr lang="en-US" sz="1200" i="1" dirty="0" err="1">
                <a:solidFill>
                  <a:schemeClr val="bg1">
                    <a:lumMod val="50000"/>
                  </a:schemeClr>
                </a:solidFill>
              </a:rPr>
              <a:t>der</a:t>
            </a:r>
            <a:r>
              <a:rPr lang="en-US" sz="1200" i="1" dirty="0">
                <a:solidFill>
                  <a:schemeClr val="bg1">
                    <a:lumMod val="50000"/>
                  </a:schemeClr>
                </a:solidFill>
              </a:rPr>
              <a:t> filamentären </a:t>
            </a:r>
            <a:r>
              <a:rPr lang="en-US" sz="1200" i="1" dirty="0" err="1">
                <a:solidFill>
                  <a:schemeClr val="bg1">
                    <a:lumMod val="50000"/>
                  </a:schemeClr>
                </a:solidFill>
              </a:rPr>
              <a:t>Keratitis</a:t>
            </a:r>
            <a:r>
              <a:rPr lang="en-US" sz="1200" i="1" dirty="0">
                <a:solidFill>
                  <a:schemeClr val="bg1">
                    <a:lumMod val="50000"/>
                  </a:schemeClr>
                </a:solidFill>
              </a:rPr>
              <a:t>?</a:t>
            </a:r>
          </a:p>
          <a:p>
            <a:r>
              <a:rPr lang="en-US" sz="1200" b="1" dirty="0">
                <a:solidFill>
                  <a:srgbClr val="0000FF"/>
                </a:solidFill>
              </a:rPr>
              <a:t>ATD</a:t>
            </a:r>
          </a:p>
        </p:txBody>
      </p:sp>
      <p:sp>
        <p:nvSpPr>
          <p:cNvPr id="9" name="TextBox 8">
            <a:extLst>
              <a:ext uri="{FF2B5EF4-FFF2-40B4-BE49-F238E27FC236}">
                <a16:creationId xmlns:a16="http://schemas.microsoft.com/office/drawing/2014/main" id="{000E4BD6-A684-4E60-A5A0-043127B0C6A4}"/>
              </a:ext>
            </a:extLst>
          </p:cNvPr>
          <p:cNvSpPr txBox="1"/>
          <p:nvPr/>
        </p:nvSpPr>
        <p:spPr>
          <a:xfrm>
            <a:off x="2304222" y="2809577"/>
            <a:ext cx="6382578" cy="131831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chemeClr val="bg1">
                    <a:lumMod val="50000"/>
                  </a:schemeClr>
                </a:solidFill>
              </a:rPr>
              <a:t>Doch </a:t>
            </a:r>
            <a:r>
              <a:rPr lang="en-US" sz="1200" b="1" dirty="0">
                <a:solidFill>
                  <a:schemeClr val="bg1">
                    <a:lumMod val="50000"/>
                  </a:schemeClr>
                </a:solidFill>
              </a:rPr>
              <a:t>sowohl</a:t>
            </a:r>
            <a:r>
              <a:rPr lang="en-US" sz="1200" i="1" dirty="0">
                <a:solidFill>
                  <a:schemeClr val="bg1">
                    <a:lumMod val="50000"/>
                  </a:schemeClr>
                </a:solidFill>
              </a:rPr>
              <a:t> ATD </a:t>
            </a:r>
            <a:r>
              <a:rPr lang="en-US" sz="1200" b="1" dirty="0">
                <a:solidFill>
                  <a:schemeClr val="bg1">
                    <a:lumMod val="50000"/>
                  </a:schemeClr>
                </a:solidFill>
              </a:rPr>
              <a:t>als auch</a:t>
            </a:r>
            <a:r>
              <a:rPr lang="en-US" sz="1200" i="1" dirty="0">
                <a:solidFill>
                  <a:schemeClr val="bg1">
                    <a:lumMod val="50000"/>
                  </a:schemeClr>
                </a:solidFill>
              </a:rPr>
              <a:t> das evaporative trockene Auge sind durch ein verringertes Tränenwasser-Volumen und somit ein erhöhtes Mucin-Tränenwasser-Verhältnis gekennzeichnet. Warum ist die </a:t>
            </a:r>
            <a:r>
              <a:rPr lang="en-US" sz="1200" i="1" dirty="0" err="1">
                <a:solidFill>
                  <a:schemeClr val="bg1">
                    <a:lumMod val="50000"/>
                  </a:schemeClr>
                </a:solidFill>
              </a:rPr>
              <a:t>Filamentöse</a:t>
            </a:r>
            <a:r>
              <a:rPr lang="en-US" sz="1200" i="1" dirty="0">
                <a:solidFill>
                  <a:schemeClr val="bg1">
                    <a:lumMod val="50000"/>
                  </a:schemeClr>
                </a:solidFill>
              </a:rPr>
              <a:t> Keratitis vor diesem Hintergrund stärker mit ATD assoziiert?</a:t>
            </a:r>
          </a:p>
          <a:p>
            <a:r>
              <a:rPr lang="en-US" sz="1200" dirty="0">
                <a:solidFill>
                  <a:schemeClr val="bg1">
                    <a:lumMod val="50000"/>
                  </a:schemeClr>
                </a:solidFill>
              </a:rPr>
              <a:t>Weil ATD neben einem verringerten Tränenwasservolumen durch eine erhöhte </a:t>
            </a:r>
            <a:r>
              <a:rPr lang="en-US" sz="1200" b="1" dirty="0">
                <a:solidFill>
                  <a:srgbClr val="0000FF"/>
                </a:solidFill>
              </a:rPr>
              <a:t>Mucinproduktion </a:t>
            </a:r>
            <a:r>
              <a:rPr lang="en-US" sz="1200" dirty="0">
                <a:solidFill>
                  <a:schemeClr val="bg1">
                    <a:lumMod val="50000"/>
                  </a:schemeClr>
                </a:solidFill>
              </a:rPr>
              <a:t>gekennzeichnet ist. Somit ist das Mucin-Tränenwasser-Verhältnis bei ATD noch höher als beim evaporativen trockenen Auge.</a:t>
            </a:r>
          </a:p>
        </p:txBody>
      </p:sp>
      <p:sp>
        <p:nvSpPr>
          <p:cNvPr id="10" name="Oval 9">
            <a:extLst>
              <a:ext uri="{FF2B5EF4-FFF2-40B4-BE49-F238E27FC236}">
                <a16:creationId xmlns:a16="http://schemas.microsoft.com/office/drawing/2014/main" id="{B4ACADEE-1DA7-4BAE-9357-D80292213D66}"/>
              </a:ext>
            </a:extLst>
          </p:cNvPr>
          <p:cNvSpPr/>
          <p:nvPr/>
        </p:nvSpPr>
        <p:spPr>
          <a:xfrm>
            <a:off x="1231900" y="3140529"/>
            <a:ext cx="6858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B6D4BEE-8389-4CBF-B965-C84219834705}"/>
              </a:ext>
            </a:extLst>
          </p:cNvPr>
          <p:cNvSpPr/>
          <p:nvPr/>
        </p:nvSpPr>
        <p:spPr>
          <a:xfrm>
            <a:off x="2162773" y="3552885"/>
            <a:ext cx="1828800" cy="48601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EA6FBE4-2678-4DB1-B90B-89A763B1DEED}"/>
              </a:ext>
            </a:extLst>
          </p:cNvPr>
          <p:cNvSpPr txBox="1"/>
          <p:nvPr/>
        </p:nvSpPr>
        <p:spPr>
          <a:xfrm>
            <a:off x="5467856" y="3609006"/>
            <a:ext cx="3597460" cy="523220"/>
          </a:xfrm>
          <a:prstGeom prst="rect">
            <a:avLst/>
          </a:prstGeom>
          <a:solidFill>
            <a:srgbClr val="CCFFCC"/>
          </a:solidFill>
        </p:spPr>
        <p:txBody>
          <a:bodyPr wrap="square" lIns="25400" tIns="12700" rIns="25400" bIns="12700" rtlCol="0">
            <a:spAutoFit/>
          </a:bodyPr>
          <a:lstStyle/>
          <a:p>
            <a:r>
              <a:rPr lang="en-US" sz="1200" i="1" dirty="0">
                <a:solidFill>
                  <a:srgbClr val="0000FF"/>
                </a:solidFill>
              </a:rPr>
              <a:t>Welche Zelle der Augenoberfläche produziert Mucin?</a:t>
            </a:r>
          </a:p>
          <a:p>
            <a:r>
              <a:rPr lang="en-US" sz="1200" dirty="0">
                <a:solidFill>
                  <a:srgbClr val="CCFFCC"/>
                </a:solidFill>
              </a:rPr>
              <a:t>Die Becherzellen der Bindehaut</a:t>
            </a:r>
          </a:p>
        </p:txBody>
      </p:sp>
    </p:spTree>
    <p:extLst>
      <p:ext uri="{BB962C8B-B14F-4D97-AF65-F5344CB8AC3E}">
        <p14:creationId xmlns:p14="http://schemas.microsoft.com/office/powerpoint/2010/main" val="3534468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26</a:t>
            </a:fld>
            <a:endParaRPr lang="en-US" altLang="en-US"/>
          </a:p>
        </p:txBody>
      </p:sp>
      <p:sp>
        <p:nvSpPr>
          <p:cNvPr id="8" name="TextBox 7">
            <a:extLst>
              <a:ext uri="{FF2B5EF4-FFF2-40B4-BE49-F238E27FC236}">
                <a16:creationId xmlns:a16="http://schemas.microsoft.com/office/drawing/2014/main" id="{77D7A2AB-10A8-4B1A-9BB2-E565A5D33A86}"/>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b="1" dirty="0">
                <a:solidFill>
                  <a:srgbClr val="0000FF"/>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D0E77725-5E8D-45A9-A807-04B1DABB654E}"/>
              </a:ext>
            </a:extLst>
          </p:cNvPr>
          <p:cNvSpPr txBox="1"/>
          <p:nvPr/>
        </p:nvSpPr>
        <p:spPr>
          <a:xfrm>
            <a:off x="1371600" y="869246"/>
            <a:ext cx="7543800" cy="256480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DES </a:t>
            </a:r>
            <a:r>
              <a:rPr lang="en-US" sz="1200" i="1" dirty="0">
                <a:solidFill>
                  <a:schemeClr val="bg1">
                    <a:lumMod val="50000"/>
                  </a:schemeClr>
                </a:solidFill>
              </a:rPr>
              <a:t>in diesem Zusammenhang?</a:t>
            </a:r>
          </a:p>
          <a:p>
            <a:r>
              <a:rPr lang="en-US" sz="1200" dirty="0">
                <a:solidFill>
                  <a:schemeClr val="bg1">
                    <a:lumMod val="50000"/>
                  </a:schemeClr>
                </a:solidFill>
              </a:rPr>
              <a:t>Trockenes-Auge-Syndrom</a:t>
            </a:r>
          </a:p>
          <a:p>
            <a:endParaRPr lang="en-US" sz="1500" dirty="0">
              <a:solidFill>
                <a:schemeClr val="bg1">
                  <a:lumMod val="50000"/>
                </a:schemeClr>
              </a:solidFill>
            </a:endParaRPr>
          </a:p>
          <a:p>
            <a:r>
              <a:rPr lang="en-US" sz="1200" i="1" dirty="0">
                <a:solidFill>
                  <a:schemeClr val="bg1">
                    <a:lumMod val="50000"/>
                  </a:schemeClr>
                </a:solidFill>
              </a:rPr>
              <a:t>Inwiefern erhöht DES das Risiko eines </a:t>
            </a:r>
            <a:r>
              <a:rPr lang="en-US" sz="1200" i="1" dirty="0" err="1">
                <a:solidFill>
                  <a:schemeClr val="bg1">
                    <a:lumMod val="50000"/>
                  </a:schemeClr>
                </a:solidFill>
              </a:rPr>
              <a:t>Patienten</a:t>
            </a:r>
            <a:r>
              <a:rPr lang="en-US" sz="1200" i="1" dirty="0">
                <a:solidFill>
                  <a:schemeClr val="bg1">
                    <a:lumMod val="50000"/>
                  </a:schemeClr>
                </a:solidFill>
              </a:rPr>
              <a:t>, </a:t>
            </a:r>
            <a:r>
              <a:rPr lang="en-US" sz="1200" i="1" dirty="0" err="1">
                <a:solidFill>
                  <a:schemeClr val="bg1">
                    <a:lumMod val="50000"/>
                  </a:schemeClr>
                </a:solidFill>
              </a:rPr>
              <a:t>eine</a:t>
            </a:r>
            <a:r>
              <a:rPr lang="en-US" sz="1200" i="1" dirty="0">
                <a:solidFill>
                  <a:schemeClr val="bg1">
                    <a:lumMod val="50000"/>
                  </a:schemeClr>
                </a:solidFill>
              </a:rPr>
              <a:t> </a:t>
            </a:r>
            <a:r>
              <a:rPr lang="en-US" sz="1200" i="1" dirty="0" err="1">
                <a:solidFill>
                  <a:schemeClr val="bg1">
                    <a:lumMod val="50000"/>
                  </a:schemeClr>
                </a:solidFill>
              </a:rPr>
              <a:t>Filamentöse</a:t>
            </a:r>
            <a:r>
              <a:rPr lang="en-US" sz="1200" i="1" dirty="0">
                <a:solidFill>
                  <a:schemeClr val="bg1">
                    <a:lumMod val="50000"/>
                  </a:schemeClr>
                </a:solidFill>
              </a:rPr>
              <a:t> Keratitis zu entwickeln?</a:t>
            </a:r>
          </a:p>
          <a:p>
            <a:r>
              <a:rPr lang="en-US" sz="1200" dirty="0">
                <a:solidFill>
                  <a:schemeClr val="bg1">
                    <a:lumMod val="50000"/>
                  </a:schemeClr>
                </a:solidFill>
              </a:rPr>
              <a:t>Das verringerte Volumen der wässrigen Tränenflüssigkeit führt zu einem ungewöhnlich hohen Verhältnis von Mucin zu wässriger Tränenflüssigkeit, was wiederum das Oberflächenmilieu für die Bildung von Filamenten deutlich begünstigt</a:t>
            </a:r>
          </a:p>
          <a:p>
            <a:endParaRPr lang="en-US" sz="1500" i="1" dirty="0">
              <a:solidFill>
                <a:schemeClr val="bg1">
                  <a:lumMod val="50000"/>
                </a:schemeClr>
              </a:solidFill>
            </a:endParaRPr>
          </a:p>
          <a:p>
            <a:r>
              <a:rPr lang="de-DE" sz="1200" i="1" dirty="0">
                <a:solidFill>
                  <a:schemeClr val="bg1">
                    <a:lumMod val="50000"/>
                  </a:schemeClr>
                </a:solidFill>
              </a:rPr>
              <a:t>Was sind die beiden Hauptkategorien des Syndroms des trockenen Auges</a:t>
            </a:r>
            <a:r>
              <a:rPr lang="en-US" sz="1200" i="1" dirty="0">
                <a:solidFill>
                  <a:schemeClr val="bg1">
                    <a:lumMod val="50000"/>
                  </a:schemeClr>
                </a:solidFill>
              </a:rPr>
              <a:t>?</a:t>
            </a:r>
          </a:p>
          <a:p>
            <a:r>
              <a:rPr lang="en-US" sz="1200" dirty="0">
                <a:solidFill>
                  <a:schemeClr val="bg1">
                    <a:lumMod val="50000"/>
                  </a:schemeClr>
                </a:solidFill>
              </a:rPr>
              <a:t>Tränenflüssigkeitsmangel (ATD) und evaporatives trockenes Auge</a:t>
            </a:r>
          </a:p>
          <a:p>
            <a:endParaRPr lang="en-US" sz="1500" dirty="0">
              <a:solidFill>
                <a:schemeClr val="bg1">
                  <a:lumMod val="50000"/>
                </a:schemeClr>
              </a:solidFill>
            </a:endParaRPr>
          </a:p>
          <a:p>
            <a:r>
              <a:rPr lang="en-US" sz="1200" i="1" dirty="0">
                <a:solidFill>
                  <a:schemeClr val="bg1">
                    <a:lumMod val="50000"/>
                  </a:schemeClr>
                </a:solidFill>
              </a:rPr>
              <a:t>Welcher der beiden Typen steht in engerem Zusammenhang mit </a:t>
            </a:r>
            <a:r>
              <a:rPr lang="en-US" sz="1200" i="1" dirty="0" err="1">
                <a:solidFill>
                  <a:schemeClr val="bg1">
                    <a:lumMod val="50000"/>
                  </a:schemeClr>
                </a:solidFill>
              </a:rPr>
              <a:t>der</a:t>
            </a:r>
            <a:r>
              <a:rPr lang="en-US" sz="1200" i="1" dirty="0">
                <a:solidFill>
                  <a:schemeClr val="bg1">
                    <a:lumMod val="50000"/>
                  </a:schemeClr>
                </a:solidFill>
              </a:rPr>
              <a:t> filamentären </a:t>
            </a:r>
            <a:r>
              <a:rPr lang="en-US" sz="1200" i="1" dirty="0" err="1">
                <a:solidFill>
                  <a:schemeClr val="bg1">
                    <a:lumMod val="50000"/>
                  </a:schemeClr>
                </a:solidFill>
              </a:rPr>
              <a:t>Keratitis</a:t>
            </a:r>
            <a:r>
              <a:rPr lang="en-US" sz="1200" i="1" dirty="0">
                <a:solidFill>
                  <a:schemeClr val="bg1">
                    <a:lumMod val="50000"/>
                  </a:schemeClr>
                </a:solidFill>
              </a:rPr>
              <a:t>?</a:t>
            </a:r>
          </a:p>
          <a:p>
            <a:r>
              <a:rPr lang="en-US" sz="1200" b="1" dirty="0">
                <a:solidFill>
                  <a:srgbClr val="0000FF"/>
                </a:solidFill>
              </a:rPr>
              <a:t>ATD</a:t>
            </a:r>
          </a:p>
        </p:txBody>
      </p:sp>
      <p:sp>
        <p:nvSpPr>
          <p:cNvPr id="9" name="TextBox 8">
            <a:extLst>
              <a:ext uri="{FF2B5EF4-FFF2-40B4-BE49-F238E27FC236}">
                <a16:creationId xmlns:a16="http://schemas.microsoft.com/office/drawing/2014/main" id="{000E4BD6-A684-4E60-A5A0-043127B0C6A4}"/>
              </a:ext>
            </a:extLst>
          </p:cNvPr>
          <p:cNvSpPr txBox="1"/>
          <p:nvPr/>
        </p:nvSpPr>
        <p:spPr>
          <a:xfrm>
            <a:off x="2304222" y="2809577"/>
            <a:ext cx="6382578" cy="131831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chemeClr val="bg1">
                    <a:lumMod val="50000"/>
                  </a:schemeClr>
                </a:solidFill>
              </a:rPr>
              <a:t>Doch </a:t>
            </a:r>
            <a:r>
              <a:rPr lang="en-US" sz="1200" b="1" dirty="0">
                <a:solidFill>
                  <a:schemeClr val="bg1">
                    <a:lumMod val="50000"/>
                  </a:schemeClr>
                </a:solidFill>
              </a:rPr>
              <a:t>sowohl</a:t>
            </a:r>
            <a:r>
              <a:rPr lang="en-US" sz="1200" i="1" dirty="0">
                <a:solidFill>
                  <a:schemeClr val="bg1">
                    <a:lumMod val="50000"/>
                  </a:schemeClr>
                </a:solidFill>
              </a:rPr>
              <a:t> ATD </a:t>
            </a:r>
            <a:r>
              <a:rPr lang="en-US" sz="1200" b="1" dirty="0">
                <a:solidFill>
                  <a:schemeClr val="bg1">
                    <a:lumMod val="50000"/>
                  </a:schemeClr>
                </a:solidFill>
              </a:rPr>
              <a:t>als auch</a:t>
            </a:r>
            <a:r>
              <a:rPr lang="en-US" sz="1200" i="1" dirty="0">
                <a:solidFill>
                  <a:schemeClr val="bg1">
                    <a:lumMod val="50000"/>
                  </a:schemeClr>
                </a:solidFill>
              </a:rPr>
              <a:t> das evaporative trockene Auge sind durch ein verringertes Tränenwasser-Volumen und somit ein erhöhtes Mucin-Tränenwasser-Verhältnis gekennzeichnet. Warum ist die </a:t>
            </a:r>
            <a:r>
              <a:rPr lang="en-US" sz="1200" i="1" dirty="0" err="1">
                <a:solidFill>
                  <a:schemeClr val="bg1">
                    <a:lumMod val="50000"/>
                  </a:schemeClr>
                </a:solidFill>
              </a:rPr>
              <a:t>Filamentöse</a:t>
            </a:r>
            <a:r>
              <a:rPr lang="en-US" sz="1200" i="1" dirty="0">
                <a:solidFill>
                  <a:schemeClr val="bg1">
                    <a:lumMod val="50000"/>
                  </a:schemeClr>
                </a:solidFill>
              </a:rPr>
              <a:t> Keratitis vor diesem Hintergrund stärker mit ATD assoziiert?</a:t>
            </a:r>
          </a:p>
          <a:p>
            <a:r>
              <a:rPr lang="en-US" sz="1200" dirty="0">
                <a:solidFill>
                  <a:schemeClr val="bg1">
                    <a:lumMod val="50000"/>
                  </a:schemeClr>
                </a:solidFill>
              </a:rPr>
              <a:t>Weil ATD neben einem verringerten Tränenwasservolumen durch eine erhöhte </a:t>
            </a:r>
            <a:r>
              <a:rPr lang="en-US" sz="1200" b="1" dirty="0">
                <a:solidFill>
                  <a:srgbClr val="0000FF"/>
                </a:solidFill>
              </a:rPr>
              <a:t>Mucinproduktion </a:t>
            </a:r>
            <a:r>
              <a:rPr lang="en-US" sz="1200" dirty="0">
                <a:solidFill>
                  <a:schemeClr val="bg1">
                    <a:lumMod val="50000"/>
                  </a:schemeClr>
                </a:solidFill>
              </a:rPr>
              <a:t>gekennzeichnet ist. Somit ist das Mucin-Tränenwasser-Verhältnis bei ATD noch höher als beim evaporativen trockenen Auge.</a:t>
            </a:r>
          </a:p>
        </p:txBody>
      </p:sp>
      <p:sp>
        <p:nvSpPr>
          <p:cNvPr id="10" name="Oval 9">
            <a:extLst>
              <a:ext uri="{FF2B5EF4-FFF2-40B4-BE49-F238E27FC236}">
                <a16:creationId xmlns:a16="http://schemas.microsoft.com/office/drawing/2014/main" id="{B4ACADEE-1DA7-4BAE-9357-D80292213D66}"/>
              </a:ext>
            </a:extLst>
          </p:cNvPr>
          <p:cNvSpPr/>
          <p:nvPr/>
        </p:nvSpPr>
        <p:spPr>
          <a:xfrm>
            <a:off x="1290246" y="3166345"/>
            <a:ext cx="6858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B6D4BEE-8389-4CBF-B965-C84219834705}"/>
              </a:ext>
            </a:extLst>
          </p:cNvPr>
          <p:cNvSpPr/>
          <p:nvPr/>
        </p:nvSpPr>
        <p:spPr>
          <a:xfrm>
            <a:off x="2209800" y="3598945"/>
            <a:ext cx="1828800" cy="48601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EA6FBE4-2678-4DB1-B90B-89A763B1DEED}"/>
              </a:ext>
            </a:extLst>
          </p:cNvPr>
          <p:cNvSpPr txBox="1"/>
          <p:nvPr/>
        </p:nvSpPr>
        <p:spPr>
          <a:xfrm>
            <a:off x="5467856" y="3609006"/>
            <a:ext cx="3597460" cy="523220"/>
          </a:xfrm>
          <a:prstGeom prst="rect">
            <a:avLst/>
          </a:prstGeom>
          <a:solidFill>
            <a:srgbClr val="CCFFCC"/>
          </a:solidFill>
        </p:spPr>
        <p:txBody>
          <a:bodyPr wrap="square" lIns="25400" tIns="12700" rIns="25400" bIns="12700" rtlCol="0">
            <a:spAutoFit/>
          </a:bodyPr>
          <a:lstStyle/>
          <a:p>
            <a:r>
              <a:rPr lang="en-US" sz="1200" i="1" dirty="0">
                <a:solidFill>
                  <a:srgbClr val="0000FF"/>
                </a:solidFill>
              </a:rPr>
              <a:t>Welche Zelle der Augenoberfläche produziert Mucin?</a:t>
            </a:r>
          </a:p>
          <a:p>
            <a:r>
              <a:rPr lang="en-US" sz="1200" dirty="0">
                <a:solidFill>
                  <a:srgbClr val="0000FF"/>
                </a:solidFill>
              </a:rPr>
              <a:t>Die Becherzellen der Bindehaut</a:t>
            </a:r>
          </a:p>
        </p:txBody>
      </p:sp>
    </p:spTree>
    <p:extLst>
      <p:ext uri="{BB962C8B-B14F-4D97-AF65-F5344CB8AC3E}">
        <p14:creationId xmlns:p14="http://schemas.microsoft.com/office/powerpoint/2010/main" val="1688593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27</a:t>
            </a:fld>
            <a:endParaRPr lang="en-US" altLang="en-US"/>
          </a:p>
        </p:txBody>
      </p:sp>
      <p:sp>
        <p:nvSpPr>
          <p:cNvPr id="9" name="TextBox 8">
            <a:extLst>
              <a:ext uri="{FF2B5EF4-FFF2-40B4-BE49-F238E27FC236}">
                <a16:creationId xmlns:a16="http://schemas.microsoft.com/office/drawing/2014/main" id="{1AB79D08-C4D1-4981-8176-71BA0652D3B4}"/>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REE </a:t>
            </a:r>
            <a:r>
              <a:rPr lang="en-US" sz="1200" i="1" dirty="0">
                <a:solidFill>
                  <a:srgbClr val="0000FF"/>
                </a:solidFill>
              </a:rPr>
              <a:t>in diesem Zusammenhang?</a:t>
            </a:r>
            <a:endParaRPr lang="en-US" sz="1500" i="1" dirty="0">
              <a:solidFill>
                <a:srgbClr val="FFC000"/>
              </a:solidFill>
            </a:endParaRPr>
          </a:p>
          <a:p>
            <a:r>
              <a:rPr lang="en-US" sz="1200" dirty="0">
                <a:solidFill>
                  <a:srgbClr val="FFC000"/>
                </a:solidFill>
              </a:rPr>
              <a:t>Recurrent epithelial erosions (auch bekannt als „rezidivierende Hornhauterosionen“)</a:t>
            </a:r>
          </a:p>
          <a:p>
            <a:endParaRPr lang="en-US" sz="1500" i="1" dirty="0">
              <a:solidFill>
                <a:srgbClr val="FFC000"/>
              </a:solidFill>
            </a:endParaRPr>
          </a:p>
          <a:p>
            <a:r>
              <a:rPr lang="en-US" sz="1200" i="1" dirty="0">
                <a:solidFill>
                  <a:srgbClr val="FFC000"/>
                </a:solidFill>
              </a:rPr>
              <a:t>Was sind wiederkehrende Epithelerosionen?</a:t>
            </a:r>
          </a:p>
          <a:p>
            <a:r>
              <a:rPr lang="en-US" sz="1200" dirty="0">
                <a:solidFill>
                  <a:srgbClr val="FFC000"/>
                </a:solidFill>
              </a:rPr>
              <a:t>Epitheldefekte, die aufgrund einer chronisch schlechten Adhäsion zwischen dem Epithel und der darunterliegenden Basalmembran wiederholt an derselben Stelle der Hornhaut auftreten</a:t>
            </a:r>
          </a:p>
          <a:p>
            <a:endParaRPr lang="en-US" sz="1500" dirty="0">
              <a:solidFill>
                <a:srgbClr val="FFC000"/>
              </a:solidFill>
            </a:endParaRPr>
          </a:p>
          <a:p>
            <a:r>
              <a:rPr lang="en-US" sz="1200" i="1" dirty="0">
                <a:solidFill>
                  <a:srgbClr val="FFC000"/>
                </a:solidFill>
              </a:rPr>
              <a:t>Die meisten Fälle von REE lassen sich auf eine von zwei Ursachen zurückführen. Welche sind das?</a:t>
            </a:r>
          </a:p>
          <a:p>
            <a:r>
              <a:rPr lang="en-US" sz="1200" dirty="0">
                <a:solidFill>
                  <a:srgbClr val="FFC000"/>
                </a:solidFill>
              </a:rPr>
              <a:t>--Eine Vorgeschichte von Traumata des Hornhautepithels</a:t>
            </a:r>
          </a:p>
          <a:p>
            <a:r>
              <a:rPr lang="en-US" sz="1200" dirty="0">
                <a:solidFill>
                  <a:srgbClr val="FFC000"/>
                </a:solidFill>
              </a:rPr>
              <a:t>--Eine zugrunde liegende Hornhautdystrophie</a:t>
            </a:r>
          </a:p>
          <a:p>
            <a:r>
              <a:rPr lang="en-US" sz="1200" dirty="0">
                <a:solidFill>
                  <a:srgbClr val="FFC000"/>
                </a:solidFill>
              </a:rPr>
              <a:t>(</a:t>
            </a:r>
            <a:r>
              <a:rPr lang="de-DE" sz="1200" dirty="0">
                <a:solidFill>
                  <a:srgbClr val="FFC000"/>
                </a:solidFill>
              </a:rPr>
              <a:t>Natürlich kann ein Patient auch beide Ursachen aufweisen</a:t>
            </a:r>
            <a:r>
              <a:rPr lang="en-US" sz="1200" dirty="0">
                <a:solidFill>
                  <a:srgbClr val="FFC000"/>
                </a:solidFill>
              </a:rPr>
              <a:t>)</a:t>
            </a:r>
          </a:p>
        </p:txBody>
      </p:sp>
    </p:spTree>
    <p:extLst>
      <p:ext uri="{BB962C8B-B14F-4D97-AF65-F5344CB8AC3E}">
        <p14:creationId xmlns:p14="http://schemas.microsoft.com/office/powerpoint/2010/main" val="3426514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28</a:t>
            </a:fld>
            <a:endParaRPr lang="en-US" altLang="en-US"/>
          </a:p>
        </p:txBody>
      </p:sp>
      <p:sp>
        <p:nvSpPr>
          <p:cNvPr id="8" name="TextBox 7">
            <a:extLst>
              <a:ext uri="{FF2B5EF4-FFF2-40B4-BE49-F238E27FC236}">
                <a16:creationId xmlns:a16="http://schemas.microsoft.com/office/drawing/2014/main" id="{22811EBD-6DCE-44F4-9F30-553EC59D30A2}"/>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REE </a:t>
            </a:r>
            <a:r>
              <a:rPr lang="en-US" sz="1200" i="1" dirty="0">
                <a:solidFill>
                  <a:srgbClr val="0000FF"/>
                </a:solidFill>
              </a:rPr>
              <a:t>in diesem Zusammenhang?</a:t>
            </a:r>
          </a:p>
          <a:p>
            <a:r>
              <a:rPr lang="en-US" sz="1200" dirty="0">
                <a:solidFill>
                  <a:srgbClr val="0000FF"/>
                </a:solidFill>
              </a:rPr>
              <a:t>Recurrent epithelial erosions (auch bekannt als „rezidivierende Hornhauterosionen“)</a:t>
            </a:r>
          </a:p>
          <a:p>
            <a:endParaRPr lang="en-US" sz="1500" i="1" dirty="0">
              <a:solidFill>
                <a:srgbClr val="FFC000"/>
              </a:solidFill>
            </a:endParaRPr>
          </a:p>
          <a:p>
            <a:r>
              <a:rPr lang="en-US" sz="1200" i="1" dirty="0">
                <a:solidFill>
                  <a:srgbClr val="FFC000"/>
                </a:solidFill>
              </a:rPr>
              <a:t>Was sind wiederkehrende Epithelerosionen?</a:t>
            </a:r>
          </a:p>
          <a:p>
            <a:r>
              <a:rPr lang="en-US" sz="1200" dirty="0">
                <a:solidFill>
                  <a:srgbClr val="FFC000"/>
                </a:solidFill>
              </a:rPr>
              <a:t>Epitheldefekte, die aufgrund einer chronisch schlechten Adhäsion zwischen dem Epithel und der darunterliegenden Basalmembran wiederholt an derselben Stelle der Hornhaut auftreten</a:t>
            </a:r>
          </a:p>
          <a:p>
            <a:endParaRPr lang="en-US" sz="1500" dirty="0">
              <a:solidFill>
                <a:srgbClr val="FFC000"/>
              </a:solidFill>
            </a:endParaRPr>
          </a:p>
          <a:p>
            <a:r>
              <a:rPr lang="en-US" sz="1200" i="1" dirty="0">
                <a:solidFill>
                  <a:srgbClr val="FFC000"/>
                </a:solidFill>
              </a:rPr>
              <a:t>Die meisten Fälle von REE lassen sich auf eine von zwei Ursachen zurückführen. Welche sind das?</a:t>
            </a:r>
          </a:p>
          <a:p>
            <a:r>
              <a:rPr lang="en-US" sz="1200" dirty="0">
                <a:solidFill>
                  <a:srgbClr val="FFC000"/>
                </a:solidFill>
              </a:rPr>
              <a:t>--Eine Vorgeschichte von Traumata des Hornhautepithels</a:t>
            </a:r>
          </a:p>
          <a:p>
            <a:r>
              <a:rPr lang="en-US" sz="1200" dirty="0">
                <a:solidFill>
                  <a:srgbClr val="FFC000"/>
                </a:solidFill>
              </a:rPr>
              <a:t>--Eine zugrunde liegende Hornhautdystrophie</a:t>
            </a:r>
          </a:p>
          <a:p>
            <a:r>
              <a:rPr lang="en-US" sz="1200" dirty="0">
                <a:solidFill>
                  <a:srgbClr val="FFC000"/>
                </a:solidFill>
              </a:rPr>
              <a:t>(</a:t>
            </a:r>
            <a:r>
              <a:rPr lang="de-DE" sz="1200" dirty="0">
                <a:solidFill>
                  <a:srgbClr val="FFC000"/>
                </a:solidFill>
              </a:rPr>
              <a:t>Natürlich kann ein Patient auch beide Ursachen aufweisen</a:t>
            </a:r>
            <a:r>
              <a:rPr lang="en-US" sz="1200" dirty="0">
                <a:solidFill>
                  <a:srgbClr val="FFC000"/>
                </a:solidFill>
              </a:rPr>
              <a:t>)</a:t>
            </a:r>
          </a:p>
        </p:txBody>
      </p:sp>
    </p:spTree>
    <p:extLst>
      <p:ext uri="{BB962C8B-B14F-4D97-AF65-F5344CB8AC3E}">
        <p14:creationId xmlns:p14="http://schemas.microsoft.com/office/powerpoint/2010/main" val="2218862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29</a:t>
            </a:fld>
            <a:endParaRPr lang="en-US" altLang="en-US"/>
          </a:p>
        </p:txBody>
      </p:sp>
      <p:sp>
        <p:nvSpPr>
          <p:cNvPr id="8" name="TextBox 7">
            <a:extLst>
              <a:ext uri="{FF2B5EF4-FFF2-40B4-BE49-F238E27FC236}">
                <a16:creationId xmlns:a16="http://schemas.microsoft.com/office/drawing/2014/main" id="{80D39412-1BCF-4420-BF10-803B063FC121}"/>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REE </a:t>
            </a:r>
            <a:r>
              <a:rPr lang="en-US" sz="1200" i="1" dirty="0">
                <a:solidFill>
                  <a:srgbClr val="0000FF"/>
                </a:solidFill>
              </a:rPr>
              <a:t>in diesem Zusammenhang?</a:t>
            </a:r>
          </a:p>
          <a:p>
            <a:r>
              <a:rPr lang="en-US" sz="1200" dirty="0">
                <a:solidFill>
                  <a:srgbClr val="0000FF"/>
                </a:solidFill>
              </a:rPr>
              <a:t>Recurrent epithelial erosions (auch bekannt als „rezidivierende Hornhauterosionen“)</a:t>
            </a:r>
          </a:p>
          <a:p>
            <a:endParaRPr lang="en-US" sz="1500" i="1" dirty="0">
              <a:solidFill>
                <a:srgbClr val="0000FF"/>
              </a:solidFill>
            </a:endParaRPr>
          </a:p>
          <a:p>
            <a:r>
              <a:rPr lang="en-US" sz="1200" i="1" dirty="0">
                <a:solidFill>
                  <a:srgbClr val="0000FF"/>
                </a:solidFill>
              </a:rPr>
              <a:t>Was sind wiederkehrende Epithelerosionen?</a:t>
            </a:r>
            <a:endParaRPr lang="en-US" sz="1500" i="1" dirty="0">
              <a:solidFill>
                <a:srgbClr val="FFC000"/>
              </a:solidFill>
            </a:endParaRPr>
          </a:p>
          <a:p>
            <a:r>
              <a:rPr lang="en-US" sz="1200" dirty="0">
                <a:solidFill>
                  <a:srgbClr val="FFC000"/>
                </a:solidFill>
              </a:rPr>
              <a:t>Epitheldefekte, die aufgrund einer chronisch schlechten Adhäsion zwischen dem Epithel und der darunterliegenden Basalmembran wiederholt an derselben Stelle der Hornhaut auftreten</a:t>
            </a:r>
          </a:p>
          <a:p>
            <a:endParaRPr lang="en-US" sz="1500" dirty="0">
              <a:solidFill>
                <a:srgbClr val="FFC000"/>
              </a:solidFill>
            </a:endParaRPr>
          </a:p>
          <a:p>
            <a:r>
              <a:rPr lang="en-US" sz="1200" i="1" dirty="0">
                <a:solidFill>
                  <a:srgbClr val="FFC000"/>
                </a:solidFill>
              </a:rPr>
              <a:t>Die meisten Fälle von REE lassen sich auf eine von zwei Ursachen zurückführen. Welche sind das?</a:t>
            </a:r>
          </a:p>
          <a:p>
            <a:r>
              <a:rPr lang="en-US" sz="1200" dirty="0">
                <a:solidFill>
                  <a:srgbClr val="FFC000"/>
                </a:solidFill>
              </a:rPr>
              <a:t>--Eine Vorgeschichte von Traumata des Hornhautepithels</a:t>
            </a:r>
          </a:p>
          <a:p>
            <a:r>
              <a:rPr lang="en-US" sz="1200" dirty="0">
                <a:solidFill>
                  <a:srgbClr val="FFC000"/>
                </a:solidFill>
              </a:rPr>
              <a:t>--Eine zugrunde liegende Hornhautdystrophie</a:t>
            </a:r>
          </a:p>
          <a:p>
            <a:r>
              <a:rPr lang="en-US" sz="1200" dirty="0">
                <a:solidFill>
                  <a:srgbClr val="FFC000"/>
                </a:solidFill>
              </a:rPr>
              <a:t>(</a:t>
            </a:r>
            <a:r>
              <a:rPr lang="de-DE" sz="1200" dirty="0">
                <a:solidFill>
                  <a:srgbClr val="FFC000"/>
                </a:solidFill>
              </a:rPr>
              <a:t>Natürlich kann ein Patient auch beide Ursachen aufweisen</a:t>
            </a:r>
            <a:r>
              <a:rPr lang="en-US" sz="1200" dirty="0">
                <a:solidFill>
                  <a:srgbClr val="FFC000"/>
                </a:solidFill>
              </a:rPr>
              <a:t>)</a:t>
            </a:r>
          </a:p>
        </p:txBody>
      </p:sp>
    </p:spTree>
    <p:extLst>
      <p:ext uri="{BB962C8B-B14F-4D97-AF65-F5344CB8AC3E}">
        <p14:creationId xmlns:p14="http://schemas.microsoft.com/office/powerpoint/2010/main" val="945159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a:t>
            </a:fld>
            <a:endParaRPr lang="en-US" altLang="en-US"/>
          </a:p>
        </p:txBody>
      </p:sp>
      <p:sp>
        <p:nvSpPr>
          <p:cNvPr id="3" name="TextBox 2">
            <a:extLst>
              <a:ext uri="{FF2B5EF4-FFF2-40B4-BE49-F238E27FC236}">
                <a16:creationId xmlns:a16="http://schemas.microsoft.com/office/drawing/2014/main" id="{35D39829-DC12-43E1-A0E1-4A41AF491437}"/>
              </a:ext>
            </a:extLst>
          </p:cNvPr>
          <p:cNvSpPr txBox="1"/>
          <p:nvPr/>
        </p:nvSpPr>
        <p:spPr>
          <a:xfrm>
            <a:off x="3979529" y="5955268"/>
            <a:ext cx="1184941" cy="369332"/>
          </a:xfrm>
          <a:prstGeom prst="rect">
            <a:avLst/>
          </a:prstGeom>
          <a:noFill/>
        </p:spPr>
        <p:txBody>
          <a:bodyPr wrap="square" lIns="25400" tIns="12700" rIns="25400" bIns="12700" rtlCol="0">
            <a:spAutoFit/>
          </a:bodyPr>
          <a:lstStyle/>
          <a:p>
            <a:pPr algn="ctr"/>
            <a:r>
              <a:rPr lang="en-US" sz="1200" dirty="0"/>
              <a:t>Filamente</a:t>
            </a:r>
          </a:p>
        </p:txBody>
      </p:sp>
      <p:pic>
        <p:nvPicPr>
          <p:cNvPr id="1026" name="Picture 2" descr="Filamentary Keratitis">
            <a:extLst>
              <a:ext uri="{FF2B5EF4-FFF2-40B4-BE49-F238E27FC236}">
                <a16:creationId xmlns:a16="http://schemas.microsoft.com/office/drawing/2014/main" id="{68305DD1-5342-4F05-9605-379FF7245C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734765"/>
            <a:ext cx="3810000" cy="30610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16.121-123 Filamentary Keratitis - Decision-Maker PLUS">
            <a:extLst>
              <a:ext uri="{FF2B5EF4-FFF2-40B4-BE49-F238E27FC236}">
                <a16:creationId xmlns:a16="http://schemas.microsoft.com/office/drawing/2014/main" id="{336FD0A2-7185-4EF3-922E-90765CFF5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734765"/>
            <a:ext cx="4723824" cy="306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70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30</a:t>
            </a:fld>
            <a:endParaRPr lang="en-US" altLang="en-US"/>
          </a:p>
        </p:txBody>
      </p:sp>
      <p:sp>
        <p:nvSpPr>
          <p:cNvPr id="8" name="TextBox 7">
            <a:extLst>
              <a:ext uri="{FF2B5EF4-FFF2-40B4-BE49-F238E27FC236}">
                <a16:creationId xmlns:a16="http://schemas.microsoft.com/office/drawing/2014/main" id="{5C71A1F6-64FA-4896-B033-3BC7BC72C585}"/>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REE </a:t>
            </a:r>
            <a:r>
              <a:rPr lang="en-US" sz="1200" i="1" dirty="0">
                <a:solidFill>
                  <a:srgbClr val="0000FF"/>
                </a:solidFill>
              </a:rPr>
              <a:t>in diesem Zusammenhang?</a:t>
            </a:r>
          </a:p>
          <a:p>
            <a:r>
              <a:rPr lang="en-US" sz="1200" dirty="0">
                <a:solidFill>
                  <a:srgbClr val="0000FF"/>
                </a:solidFill>
              </a:rPr>
              <a:t>Recurrent epithelial erosions (auch bekannt als „rezidivierende Hornhauterosionen“)</a:t>
            </a:r>
          </a:p>
          <a:p>
            <a:endParaRPr lang="en-US" sz="1500" i="1" dirty="0">
              <a:solidFill>
                <a:srgbClr val="0000FF"/>
              </a:solidFill>
            </a:endParaRPr>
          </a:p>
          <a:p>
            <a:r>
              <a:rPr lang="en-US" sz="1200" i="1" dirty="0">
                <a:solidFill>
                  <a:srgbClr val="0000FF"/>
                </a:solidFill>
              </a:rPr>
              <a:t>Was sind wiederkehrende Epithelerosionen?</a:t>
            </a:r>
          </a:p>
          <a:p>
            <a:r>
              <a:rPr lang="en-US" sz="1200" dirty="0">
                <a:solidFill>
                  <a:srgbClr val="0000FF"/>
                </a:solidFill>
              </a:rPr>
              <a:t>Epitheldefekte, die aufgrund einer chronisch schlechten Adhäsion zwischen dem Epithel und der darunterliegenden Basalmembran wiederholt an derselben Stelle der Hornhaut auftreten</a:t>
            </a:r>
            <a:endParaRPr lang="en-US" sz="1500" dirty="0">
              <a:solidFill>
                <a:srgbClr val="FFC000"/>
              </a:solidFill>
            </a:endParaRPr>
          </a:p>
          <a:p>
            <a:endParaRPr lang="en-US" sz="1500" dirty="0">
              <a:solidFill>
                <a:srgbClr val="FFC000"/>
              </a:solidFill>
            </a:endParaRPr>
          </a:p>
          <a:p>
            <a:r>
              <a:rPr lang="en-US" sz="1200" i="1" dirty="0">
                <a:solidFill>
                  <a:srgbClr val="FFC000"/>
                </a:solidFill>
              </a:rPr>
              <a:t>Die meisten Fälle von REE lassen sich auf eine von zwei Ursachen zurückführen. Welche sind das?</a:t>
            </a:r>
          </a:p>
          <a:p>
            <a:r>
              <a:rPr lang="en-US" sz="1200" dirty="0">
                <a:solidFill>
                  <a:srgbClr val="FFC000"/>
                </a:solidFill>
              </a:rPr>
              <a:t>--Eine Vorgeschichte von Traumata des Hornhautepithels</a:t>
            </a:r>
          </a:p>
          <a:p>
            <a:r>
              <a:rPr lang="en-US" sz="1200" dirty="0">
                <a:solidFill>
                  <a:srgbClr val="FFC000"/>
                </a:solidFill>
              </a:rPr>
              <a:t>--Eine zugrunde liegende Hornhautdystrophie</a:t>
            </a:r>
          </a:p>
          <a:p>
            <a:r>
              <a:rPr lang="en-US" sz="1200" dirty="0">
                <a:solidFill>
                  <a:srgbClr val="FFC000"/>
                </a:solidFill>
              </a:rPr>
              <a:t>(</a:t>
            </a:r>
            <a:r>
              <a:rPr lang="de-DE" sz="1200" dirty="0">
                <a:solidFill>
                  <a:srgbClr val="FFC000"/>
                </a:solidFill>
              </a:rPr>
              <a:t>Natürlich kann ein Patient auch beide Ursachen aufweisen</a:t>
            </a:r>
            <a:r>
              <a:rPr lang="en-US" sz="1200" dirty="0">
                <a:solidFill>
                  <a:srgbClr val="FFC000"/>
                </a:solidFill>
              </a:rPr>
              <a:t>)</a:t>
            </a:r>
          </a:p>
        </p:txBody>
      </p:sp>
    </p:spTree>
    <p:extLst>
      <p:ext uri="{BB962C8B-B14F-4D97-AF65-F5344CB8AC3E}">
        <p14:creationId xmlns:p14="http://schemas.microsoft.com/office/powerpoint/2010/main" val="1040894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31</a:t>
            </a:fld>
            <a:endParaRPr lang="en-US" altLang="en-US"/>
          </a:p>
        </p:txBody>
      </p:sp>
      <p:sp>
        <p:nvSpPr>
          <p:cNvPr id="8" name="TextBox 7">
            <a:extLst>
              <a:ext uri="{FF2B5EF4-FFF2-40B4-BE49-F238E27FC236}">
                <a16:creationId xmlns:a16="http://schemas.microsoft.com/office/drawing/2014/main" id="{E0D43F34-4E0E-4272-AB05-A03192CA329A}"/>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70991" y="576828"/>
            <a:ext cx="5564201" cy="3170099"/>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REE </a:t>
            </a:r>
            <a:r>
              <a:rPr lang="en-US" sz="1200" i="1" dirty="0">
                <a:solidFill>
                  <a:srgbClr val="0000FF"/>
                </a:solidFill>
              </a:rPr>
              <a:t>in diesem Zusammenhang?</a:t>
            </a:r>
          </a:p>
          <a:p>
            <a:r>
              <a:rPr lang="en-US" sz="1200" dirty="0">
                <a:solidFill>
                  <a:srgbClr val="0000FF"/>
                </a:solidFill>
              </a:rPr>
              <a:t>Recurrent epithelial erosions (auch bekannt als „rezidivierende Hornhauterosionen“)</a:t>
            </a:r>
          </a:p>
          <a:p>
            <a:endParaRPr lang="en-US" sz="1500" i="1" dirty="0">
              <a:solidFill>
                <a:srgbClr val="0000FF"/>
              </a:solidFill>
            </a:endParaRPr>
          </a:p>
          <a:p>
            <a:r>
              <a:rPr lang="en-US" sz="1200" i="1" dirty="0">
                <a:solidFill>
                  <a:srgbClr val="0000FF"/>
                </a:solidFill>
              </a:rPr>
              <a:t>Was sind wiederkehrende Epithelerosionen?</a:t>
            </a:r>
          </a:p>
          <a:p>
            <a:r>
              <a:rPr lang="en-US" sz="1200" dirty="0">
                <a:solidFill>
                  <a:srgbClr val="0000FF"/>
                </a:solidFill>
              </a:rPr>
              <a:t>Epitheldefekte, die aufgrund einer chronisch schlechten Adhäsion zwischen dem Epithel und der darunterliegenden Basalmembran wiederholt an derselben Stelle der Hornhaut auftreten</a:t>
            </a:r>
          </a:p>
          <a:p>
            <a:endParaRPr lang="en-US" sz="1500" dirty="0">
              <a:solidFill>
                <a:srgbClr val="0000FF"/>
              </a:solidFill>
            </a:endParaRPr>
          </a:p>
          <a:p>
            <a:r>
              <a:rPr lang="en-US" sz="1200" i="1" dirty="0">
                <a:solidFill>
                  <a:srgbClr val="0000FF"/>
                </a:solidFill>
              </a:rPr>
              <a:t>Die meisten Fälle von REE lassen sich auf eine von zwei Ursachen zurückführen. Welche sind das?</a:t>
            </a:r>
          </a:p>
          <a:p>
            <a:r>
              <a:rPr lang="en-US" sz="1200" dirty="0">
                <a:solidFill>
                  <a:srgbClr val="0000FF"/>
                </a:solidFill>
              </a:rPr>
              <a:t>--</a:t>
            </a:r>
          </a:p>
          <a:p>
            <a:r>
              <a:rPr lang="en-US" sz="1200" dirty="0">
                <a:solidFill>
                  <a:srgbClr val="0000FF"/>
                </a:solidFill>
              </a:rPr>
              <a:t>--</a:t>
            </a:r>
          </a:p>
          <a:p>
            <a:r>
              <a:rPr lang="en-US" sz="1200" dirty="0">
                <a:solidFill>
                  <a:srgbClr val="0000FF"/>
                </a:solidFill>
              </a:rPr>
              <a:t>(Natürlich kann ein </a:t>
            </a:r>
            <a:r>
              <a:rPr lang="en-US" sz="1200" dirty="0" err="1">
                <a:solidFill>
                  <a:srgbClr val="0000FF"/>
                </a:solidFill>
              </a:rPr>
              <a:t>Patient</a:t>
            </a:r>
            <a:r>
              <a:rPr lang="en-US" sz="1200" dirty="0">
                <a:solidFill>
                  <a:srgbClr val="0000FF"/>
                </a:solidFill>
              </a:rPr>
              <a:t> auch beide Ursachen aufweisen)</a:t>
            </a:r>
          </a:p>
        </p:txBody>
      </p:sp>
    </p:spTree>
    <p:extLst>
      <p:ext uri="{BB962C8B-B14F-4D97-AF65-F5344CB8AC3E}">
        <p14:creationId xmlns:p14="http://schemas.microsoft.com/office/powerpoint/2010/main" val="1912349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32</a:t>
            </a:fld>
            <a:endParaRPr lang="en-US" altLang="en-US"/>
          </a:p>
        </p:txBody>
      </p:sp>
      <p:sp>
        <p:nvSpPr>
          <p:cNvPr id="8" name="TextBox 7">
            <a:extLst>
              <a:ext uri="{FF2B5EF4-FFF2-40B4-BE49-F238E27FC236}">
                <a16:creationId xmlns:a16="http://schemas.microsoft.com/office/drawing/2014/main" id="{0390F8D6-7C0D-42B4-B4D2-99F6E73FA500}"/>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REE </a:t>
            </a:r>
            <a:r>
              <a:rPr lang="en-US" sz="1200" i="1" dirty="0">
                <a:solidFill>
                  <a:srgbClr val="0000FF"/>
                </a:solidFill>
              </a:rPr>
              <a:t>in diesem Zusammenhang?</a:t>
            </a:r>
          </a:p>
          <a:p>
            <a:r>
              <a:rPr lang="en-US" sz="1200" dirty="0">
                <a:solidFill>
                  <a:srgbClr val="0000FF"/>
                </a:solidFill>
              </a:rPr>
              <a:t>Recurrent epithelial erosions (auch bekannt als „rezidivierende Hornhauterosionen“)</a:t>
            </a:r>
          </a:p>
          <a:p>
            <a:endParaRPr lang="en-US" sz="1500" i="1" dirty="0">
              <a:solidFill>
                <a:srgbClr val="0000FF"/>
              </a:solidFill>
            </a:endParaRPr>
          </a:p>
          <a:p>
            <a:r>
              <a:rPr lang="en-US" sz="1200" i="1" dirty="0">
                <a:solidFill>
                  <a:srgbClr val="0000FF"/>
                </a:solidFill>
              </a:rPr>
              <a:t>Was sind wiederkehrende Epithelerosionen?</a:t>
            </a:r>
          </a:p>
          <a:p>
            <a:r>
              <a:rPr lang="en-US" sz="1200" dirty="0">
                <a:solidFill>
                  <a:srgbClr val="0000FF"/>
                </a:solidFill>
              </a:rPr>
              <a:t>Epitheldefekte, die aufgrund einer chronisch schlechten Adhäsion zwischen dem Epithel und der darunterliegenden Basalmembran wiederholt an derselben Stelle der Hornhaut auftreten</a:t>
            </a:r>
          </a:p>
          <a:p>
            <a:endParaRPr lang="en-US" sz="1500" dirty="0">
              <a:solidFill>
                <a:srgbClr val="0000FF"/>
              </a:solidFill>
            </a:endParaRPr>
          </a:p>
          <a:p>
            <a:r>
              <a:rPr lang="en-US" sz="1200" i="1" dirty="0">
                <a:solidFill>
                  <a:srgbClr val="0000FF"/>
                </a:solidFill>
              </a:rPr>
              <a:t>Die meisten Fälle von REE lassen sich auf eine von zwei Ursachen zurückführen. Welche sind das?</a:t>
            </a:r>
          </a:p>
          <a:p>
            <a:r>
              <a:rPr lang="en-US" sz="1200" dirty="0">
                <a:solidFill>
                  <a:srgbClr val="0000FF"/>
                </a:solidFill>
              </a:rPr>
              <a:t>--Eine Vorgeschichte von Traumata des Hornhautepithels</a:t>
            </a:r>
          </a:p>
          <a:p>
            <a:r>
              <a:rPr lang="en-US" sz="1200" dirty="0">
                <a:solidFill>
                  <a:srgbClr val="0000FF"/>
                </a:solidFill>
              </a:rPr>
              <a:t>--Eine zugrunde liegende Hornhautdystrophie</a:t>
            </a:r>
          </a:p>
          <a:p>
            <a:r>
              <a:rPr lang="en-US" sz="1200" dirty="0">
                <a:solidFill>
                  <a:srgbClr val="0000FF"/>
                </a:solidFill>
              </a:rPr>
              <a:t>(</a:t>
            </a:r>
            <a:r>
              <a:rPr lang="de-DE" sz="1200" dirty="0">
                <a:solidFill>
                  <a:srgbClr val="0000FF"/>
                </a:solidFill>
              </a:rPr>
              <a:t>Natürlich kann ein Patient auch beide Ursachen aufweisen</a:t>
            </a:r>
            <a:r>
              <a:rPr lang="en-US" sz="1200" dirty="0">
                <a:solidFill>
                  <a:srgbClr val="0000FF"/>
                </a:solidFill>
              </a:rPr>
              <a:t>)</a:t>
            </a:r>
          </a:p>
        </p:txBody>
      </p:sp>
    </p:spTree>
    <p:extLst>
      <p:ext uri="{BB962C8B-B14F-4D97-AF65-F5344CB8AC3E}">
        <p14:creationId xmlns:p14="http://schemas.microsoft.com/office/powerpoint/2010/main" val="991196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33</a:t>
            </a:fld>
            <a:endParaRPr lang="en-US" altLang="en-US"/>
          </a:p>
        </p:txBody>
      </p:sp>
      <p:sp>
        <p:nvSpPr>
          <p:cNvPr id="10" name="TextBox 9">
            <a:extLst>
              <a:ext uri="{FF2B5EF4-FFF2-40B4-BE49-F238E27FC236}">
                <a16:creationId xmlns:a16="http://schemas.microsoft.com/office/drawing/2014/main" id="{3E9DB7FC-3981-48CB-B71D-547A35924ACA}"/>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1" name="TextBox 10">
            <a:extLst>
              <a:ext uri="{FF2B5EF4-FFF2-40B4-BE49-F238E27FC236}">
                <a16:creationId xmlns:a16="http://schemas.microsoft.com/office/drawing/2014/main" id="{33F65688-54C6-45B8-8C0C-5DA8C94E58DD}"/>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a:t>
            </a:r>
            <a:r>
              <a:rPr lang="en-US" sz="1200" b="1" dirty="0">
                <a:solidFill>
                  <a:srgbClr val="0000FF"/>
                </a:solidFill>
              </a:rPr>
              <a:t>Traumata des Hornhautepithels</a:t>
            </a:r>
          </a:p>
          <a:p>
            <a:r>
              <a:rPr lang="en-US" sz="1200" dirty="0">
                <a:solidFill>
                  <a:schemeClr val="bg1">
                    <a:lumMod val="50000"/>
                  </a:schemeClr>
                </a:solidFill>
              </a:rPr>
              <a:t>--Eine zugrunde liegende 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2" name="TextBox 11">
            <a:extLst>
              <a:ext uri="{FF2B5EF4-FFF2-40B4-BE49-F238E27FC236}">
                <a16:creationId xmlns:a16="http://schemas.microsoft.com/office/drawing/2014/main" id="{6D84381E-C6B6-4B0A-955E-0CF746B97DBE}"/>
              </a:ext>
            </a:extLst>
          </p:cNvPr>
          <p:cNvSpPr txBox="1"/>
          <p:nvPr/>
        </p:nvSpPr>
        <p:spPr>
          <a:xfrm>
            <a:off x="1905000" y="1668444"/>
            <a:ext cx="4487859" cy="948978"/>
          </a:xfrm>
          <a:prstGeom prst="rect">
            <a:avLst/>
          </a:prstGeom>
          <a:solidFill>
            <a:srgbClr val="FF99FF"/>
          </a:solidFill>
        </p:spPr>
        <p:txBody>
          <a:bodyPr wrap="square" lIns="25400" tIns="12700" rIns="25400" bIns="12700" rtlCol="0">
            <a:spAutoFit/>
          </a:bodyPr>
          <a:lstStyle/>
          <a:p>
            <a:r>
              <a:rPr lang="en-US" sz="1200" i="1" dirty="0">
                <a:solidFill>
                  <a:srgbClr val="0000FF"/>
                </a:solidFill>
              </a:rPr>
              <a:t>Um welche Art von Trauma handelt es sich, </a:t>
            </a:r>
            <a:r>
              <a:rPr lang="en-US" sz="1200" i="1" dirty="0" err="1">
                <a:solidFill>
                  <a:srgbClr val="0000FF"/>
                </a:solidFill>
              </a:rPr>
              <a:t>d. h. </a:t>
            </a:r>
            <a:r>
              <a:rPr lang="en-US" sz="1200" i="1" dirty="0">
                <a:solidFill>
                  <a:srgbClr val="0000FF"/>
                </a:solidFill>
              </a:rPr>
              <a:t>um welchen Mechanismus?</a:t>
            </a:r>
            <a:endParaRPr lang="en-US" sz="1400" i="1" dirty="0">
              <a:solidFill>
                <a:srgbClr val="FF99FF"/>
              </a:solidFill>
            </a:endParaRPr>
          </a:p>
          <a:p>
            <a:r>
              <a:rPr lang="en-US" sz="1200" dirty="0">
                <a:solidFill>
                  <a:srgbClr val="FF99FF"/>
                </a:solidFill>
              </a:rPr>
              <a:t>Eine „scherende“ Verletzung (</a:t>
            </a:r>
            <a:r>
              <a:rPr lang="en-US" sz="1200" dirty="0" err="1">
                <a:solidFill>
                  <a:srgbClr val="FF99FF"/>
                </a:solidFill>
              </a:rPr>
              <a:t>z. B</a:t>
            </a:r>
            <a:r>
              <a:rPr lang="en-US" sz="1200" dirty="0">
                <a:solidFill>
                  <a:srgbClr val="FF99FF"/>
                </a:solidFill>
              </a:rPr>
              <a:t>. ein Kratzer durch einen Fingernagel). Bemerkenswert ist, dass rissartige Verletzungen </a:t>
            </a:r>
            <a:r>
              <a:rPr lang="en-US" sz="1200" b="1" dirty="0">
                <a:solidFill>
                  <a:srgbClr val="FF99FF"/>
                </a:solidFill>
              </a:rPr>
              <a:t>nicht </a:t>
            </a:r>
            <a:r>
              <a:rPr lang="en-US" sz="1200" dirty="0">
                <a:solidFill>
                  <a:srgbClr val="FF99FF"/>
                </a:solidFill>
              </a:rPr>
              <a:t>zu REE führen.</a:t>
            </a:r>
          </a:p>
        </p:txBody>
      </p:sp>
      <p:sp>
        <p:nvSpPr>
          <p:cNvPr id="13" name="Oval 12">
            <a:extLst>
              <a:ext uri="{FF2B5EF4-FFF2-40B4-BE49-F238E27FC236}">
                <a16:creationId xmlns:a16="http://schemas.microsoft.com/office/drawing/2014/main" id="{51C0C8B8-9838-40BB-BE35-F5CBB03F3822}"/>
              </a:ext>
            </a:extLst>
          </p:cNvPr>
          <p:cNvSpPr/>
          <p:nvPr/>
        </p:nvSpPr>
        <p:spPr>
          <a:xfrm>
            <a:off x="2879034" y="2501493"/>
            <a:ext cx="3200400" cy="6226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819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34</a:t>
            </a:fld>
            <a:endParaRPr lang="en-US" altLang="en-US"/>
          </a:p>
        </p:txBody>
      </p:sp>
      <p:sp>
        <p:nvSpPr>
          <p:cNvPr id="11" name="TextBox 10">
            <a:extLst>
              <a:ext uri="{FF2B5EF4-FFF2-40B4-BE49-F238E27FC236}">
                <a16:creationId xmlns:a16="http://schemas.microsoft.com/office/drawing/2014/main" id="{FF20D11A-310D-4FA7-9634-97B49744257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2" name="TextBox 11">
            <a:extLst>
              <a:ext uri="{FF2B5EF4-FFF2-40B4-BE49-F238E27FC236}">
                <a16:creationId xmlns:a16="http://schemas.microsoft.com/office/drawing/2014/main" id="{09511A34-41D1-41B6-80D3-7EFA32C80D58}"/>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a:t>
            </a:r>
            <a:r>
              <a:rPr lang="en-US" sz="1200" b="1" dirty="0">
                <a:solidFill>
                  <a:srgbClr val="0000FF"/>
                </a:solidFill>
              </a:rPr>
              <a:t>Traumata des Hornhautepithels</a:t>
            </a:r>
          </a:p>
          <a:p>
            <a:r>
              <a:rPr lang="en-US" sz="1200" dirty="0">
                <a:solidFill>
                  <a:schemeClr val="bg1">
                    <a:lumMod val="50000"/>
                  </a:schemeClr>
                </a:solidFill>
              </a:rPr>
              <a:t>--Eine zugrunde liegende 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3" name="TextBox 12">
            <a:extLst>
              <a:ext uri="{FF2B5EF4-FFF2-40B4-BE49-F238E27FC236}">
                <a16:creationId xmlns:a16="http://schemas.microsoft.com/office/drawing/2014/main" id="{FC418095-273B-4247-AFB3-6F2D9A1E0388}"/>
              </a:ext>
            </a:extLst>
          </p:cNvPr>
          <p:cNvSpPr txBox="1"/>
          <p:nvPr/>
        </p:nvSpPr>
        <p:spPr>
          <a:xfrm>
            <a:off x="1947070" y="1662633"/>
            <a:ext cx="4564059" cy="948978"/>
          </a:xfrm>
          <a:prstGeom prst="rect">
            <a:avLst/>
          </a:prstGeom>
          <a:solidFill>
            <a:srgbClr val="FF99FF"/>
          </a:solidFill>
        </p:spPr>
        <p:txBody>
          <a:bodyPr wrap="square" lIns="25400" tIns="12700" rIns="25400" bIns="12700" rtlCol="0">
            <a:spAutoFit/>
          </a:bodyPr>
          <a:lstStyle/>
          <a:p>
            <a:r>
              <a:rPr lang="en-US" sz="1200" i="1" dirty="0">
                <a:solidFill>
                  <a:srgbClr val="0000FF"/>
                </a:solidFill>
              </a:rPr>
              <a:t>Um welche Art von Trauma handelt es sich, </a:t>
            </a:r>
            <a:r>
              <a:rPr lang="en-US" sz="1200" i="1" dirty="0" err="1">
                <a:solidFill>
                  <a:srgbClr val="0000FF"/>
                </a:solidFill>
              </a:rPr>
              <a:t>d. h. </a:t>
            </a:r>
            <a:r>
              <a:rPr lang="en-US" sz="1200" i="1" dirty="0">
                <a:solidFill>
                  <a:srgbClr val="0000FF"/>
                </a:solidFill>
              </a:rPr>
              <a:t>um welchen Mechanismus?</a:t>
            </a:r>
          </a:p>
          <a:p>
            <a:r>
              <a:rPr lang="en-US" sz="1200" dirty="0">
                <a:solidFill>
                  <a:srgbClr val="0000FF"/>
                </a:solidFill>
              </a:rPr>
              <a:t>Eine „scherende“ Verletzung (</a:t>
            </a:r>
            <a:r>
              <a:rPr lang="en-US" sz="1200" dirty="0" err="1">
                <a:solidFill>
                  <a:srgbClr val="0000FF"/>
                </a:solidFill>
              </a:rPr>
              <a:t>z. B</a:t>
            </a:r>
            <a:r>
              <a:rPr lang="en-US" sz="1200" dirty="0">
                <a:solidFill>
                  <a:srgbClr val="0000FF"/>
                </a:solidFill>
              </a:rPr>
              <a:t>. ein Kratzer durch einen Fingernagel). Bemerkenswert ist, dass rissartige Verletzungen </a:t>
            </a:r>
            <a:r>
              <a:rPr lang="en-US" sz="1200" b="1" dirty="0">
                <a:solidFill>
                  <a:srgbClr val="0000FF"/>
                </a:solidFill>
              </a:rPr>
              <a:t>nicht </a:t>
            </a:r>
            <a:r>
              <a:rPr lang="en-US" sz="1200" dirty="0">
                <a:solidFill>
                  <a:srgbClr val="0000FF"/>
                </a:solidFill>
              </a:rPr>
              <a:t>zu REE führen.</a:t>
            </a:r>
          </a:p>
        </p:txBody>
      </p:sp>
      <p:sp>
        <p:nvSpPr>
          <p:cNvPr id="14" name="Oval 13">
            <a:extLst>
              <a:ext uri="{FF2B5EF4-FFF2-40B4-BE49-F238E27FC236}">
                <a16:creationId xmlns:a16="http://schemas.microsoft.com/office/drawing/2014/main" id="{EC0F3B3C-3A6B-4D91-A11F-728FDD11FBFF}"/>
              </a:ext>
            </a:extLst>
          </p:cNvPr>
          <p:cNvSpPr/>
          <p:nvPr/>
        </p:nvSpPr>
        <p:spPr>
          <a:xfrm>
            <a:off x="2650633" y="2525929"/>
            <a:ext cx="3200400" cy="6226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7468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35</a:t>
            </a:fld>
            <a:endParaRPr lang="en-US" altLang="en-US"/>
          </a:p>
        </p:txBody>
      </p:sp>
      <p:sp>
        <p:nvSpPr>
          <p:cNvPr id="13" name="TextBox 12">
            <a:extLst>
              <a:ext uri="{FF2B5EF4-FFF2-40B4-BE49-F238E27FC236}">
                <a16:creationId xmlns:a16="http://schemas.microsoft.com/office/drawing/2014/main" id="{D5ABB893-E3EE-4DBE-A5EE-ECFEADB4C8F1}"/>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4" name="TextBox 13">
            <a:extLst>
              <a:ext uri="{FF2B5EF4-FFF2-40B4-BE49-F238E27FC236}">
                <a16:creationId xmlns:a16="http://schemas.microsoft.com/office/drawing/2014/main" id="{8C69F891-7118-44F2-BB6D-46BC30F6C537}"/>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Traumata des Hornhautepithels</a:t>
            </a:r>
          </a:p>
          <a:p>
            <a:r>
              <a:rPr lang="en-US" sz="1200" dirty="0">
                <a:solidFill>
                  <a:schemeClr val="bg1">
                    <a:lumMod val="50000"/>
                  </a:schemeClr>
                </a:solidFill>
              </a:rPr>
              <a:t>--Eine zugrunde liegende </a:t>
            </a:r>
            <a:r>
              <a:rPr lang="en-US" sz="1200" b="1" dirty="0">
                <a:solidFill>
                  <a:srgbClr val="0000FF"/>
                </a:solidFill>
              </a:rPr>
              <a:t>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5" name="Oval 14">
            <a:extLst>
              <a:ext uri="{FF2B5EF4-FFF2-40B4-BE49-F238E27FC236}">
                <a16:creationId xmlns:a16="http://schemas.microsoft.com/office/drawing/2014/main" id="{4E3783C9-0B59-45F8-8A4B-9B1EF1A2354F}"/>
              </a:ext>
            </a:extLst>
          </p:cNvPr>
          <p:cNvSpPr/>
          <p:nvPr/>
        </p:nvSpPr>
        <p:spPr>
          <a:xfrm>
            <a:off x="3094666" y="2772516"/>
            <a:ext cx="1924078" cy="4370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250B26-DC6A-4240-8337-138667ADC844}"/>
              </a:ext>
            </a:extLst>
          </p:cNvPr>
          <p:cNvSpPr txBox="1"/>
          <p:nvPr/>
        </p:nvSpPr>
        <p:spPr>
          <a:xfrm>
            <a:off x="1219200" y="1752600"/>
            <a:ext cx="6216369" cy="892552"/>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Welche Hornhautdystrophien stehen mit REE in Zusammenhang?</a:t>
            </a:r>
            <a:endParaRPr lang="en-US" sz="1300" i="1" dirty="0">
              <a:solidFill>
                <a:schemeClr val="accent6">
                  <a:lumMod val="75000"/>
                </a:schemeClr>
              </a:solidFill>
            </a:endParaRPr>
          </a:p>
          <a:p>
            <a:r>
              <a:rPr lang="en-US" sz="1200" dirty="0">
                <a:solidFill>
                  <a:schemeClr val="accent6">
                    <a:lumMod val="75000"/>
                  </a:schemeClr>
                </a:solidFill>
              </a:rPr>
              <a:t>Die klassische Ursache ist wahrscheinlich die  epitheliale Basalmembrandystrophie (EBMD).    Andere, seltenere Ursachen sind </a:t>
            </a:r>
            <a:r>
              <a:rPr lang="en-US" altLang="en-US" sz="1200" dirty="0">
                <a:solidFill>
                  <a:schemeClr val="accent6">
                    <a:lumMod val="75000"/>
                  </a:schemeClr>
                </a:solidFill>
              </a:rPr>
              <a:t>die epitheliale Hornhautdystrophie </a:t>
            </a:r>
            <a:r>
              <a:rPr lang="en-US" altLang="en-US" sz="1200" dirty="0" err="1">
                <a:solidFill>
                  <a:schemeClr val="accent6">
                    <a:lumMod val="75000"/>
                  </a:schemeClr>
                </a:solidFill>
              </a:rPr>
              <a:t>nach Meesmann</a:t>
            </a:r>
            <a:r>
              <a:rPr lang="en-US" altLang="en-US" sz="1200" dirty="0">
                <a:solidFill>
                  <a:schemeClr val="accent6">
                    <a:lumMod val="75000"/>
                  </a:schemeClr>
                </a:solidFill>
              </a:rPr>
              <a:t>, </a:t>
            </a:r>
            <a:r>
              <a:rPr lang="en-US" altLang="en-US" sz="1200" dirty="0" err="1">
                <a:solidFill>
                  <a:schemeClr val="accent6">
                    <a:lumMod val="75000"/>
                  </a:schemeClr>
                </a:solidFill>
              </a:rPr>
              <a:t> Reis-Bückler</a:t>
            </a:r>
            <a:r>
              <a:rPr lang="en-US" altLang="en-US" sz="1200" dirty="0">
                <a:solidFill>
                  <a:schemeClr val="accent6">
                    <a:lumMod val="75000"/>
                  </a:schemeClr>
                </a:solidFill>
              </a:rPr>
              <a:t>, Thiel-Behnke sowie gitterförmige und granuläre Stromadystrophien.</a:t>
            </a:r>
            <a:endParaRPr lang="en-US" sz="1300" dirty="0">
              <a:solidFill>
                <a:schemeClr val="accent6">
                  <a:lumMod val="75000"/>
                </a:schemeClr>
              </a:solidFill>
            </a:endParaRPr>
          </a:p>
        </p:txBody>
      </p:sp>
    </p:spTree>
    <p:extLst>
      <p:ext uri="{BB962C8B-B14F-4D97-AF65-F5344CB8AC3E}">
        <p14:creationId xmlns:p14="http://schemas.microsoft.com/office/powerpoint/2010/main" val="1350176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36</a:t>
            </a:fld>
            <a:endParaRPr lang="en-US" altLang="en-US"/>
          </a:p>
        </p:txBody>
      </p:sp>
      <p:sp>
        <p:nvSpPr>
          <p:cNvPr id="13" name="TextBox 12">
            <a:extLst>
              <a:ext uri="{FF2B5EF4-FFF2-40B4-BE49-F238E27FC236}">
                <a16:creationId xmlns:a16="http://schemas.microsoft.com/office/drawing/2014/main" id="{A6E9779A-BCFB-46CF-B4DC-053A7E4180BA}"/>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4" name="TextBox 13">
            <a:extLst>
              <a:ext uri="{FF2B5EF4-FFF2-40B4-BE49-F238E27FC236}">
                <a16:creationId xmlns:a16="http://schemas.microsoft.com/office/drawing/2014/main" id="{7D9CCD32-2DD1-466B-8B96-B2FDE088827A}"/>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Traumata des Hornhautepithels</a:t>
            </a:r>
          </a:p>
          <a:p>
            <a:r>
              <a:rPr lang="en-US" sz="1200" dirty="0">
                <a:solidFill>
                  <a:schemeClr val="bg1">
                    <a:lumMod val="50000"/>
                  </a:schemeClr>
                </a:solidFill>
              </a:rPr>
              <a:t>--Eine zugrunde liegende </a:t>
            </a:r>
            <a:r>
              <a:rPr lang="en-US" sz="1200" b="1" dirty="0">
                <a:solidFill>
                  <a:srgbClr val="0000FF"/>
                </a:solidFill>
              </a:rPr>
              <a:t>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5" name="Oval 14">
            <a:extLst>
              <a:ext uri="{FF2B5EF4-FFF2-40B4-BE49-F238E27FC236}">
                <a16:creationId xmlns:a16="http://schemas.microsoft.com/office/drawing/2014/main" id="{7FBE0768-1F57-473B-A3A1-89C70A9742C6}"/>
              </a:ext>
            </a:extLst>
          </p:cNvPr>
          <p:cNvSpPr/>
          <p:nvPr/>
        </p:nvSpPr>
        <p:spPr>
          <a:xfrm>
            <a:off x="2971800" y="2719976"/>
            <a:ext cx="1924078" cy="4370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6993EA-390E-4C64-9298-889BE049C69B}"/>
              </a:ext>
            </a:extLst>
          </p:cNvPr>
          <p:cNvSpPr txBox="1"/>
          <p:nvPr/>
        </p:nvSpPr>
        <p:spPr>
          <a:xfrm>
            <a:off x="1219200" y="1752600"/>
            <a:ext cx="6216369" cy="892552"/>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Welche Hornhautdystrophien stehen mit REE in Zusammenhang?</a:t>
            </a:r>
          </a:p>
          <a:p>
            <a:r>
              <a:rPr lang="en-US" sz="1200" dirty="0">
                <a:solidFill>
                  <a:schemeClr val="bg1"/>
                </a:solidFill>
              </a:rPr>
              <a:t>Die klassische Ursache ist wahrscheinlich die  epitheliale Basalmembrandystrophie (EBMD).    Andere, seltenere Ursachen sind </a:t>
            </a:r>
            <a:r>
              <a:rPr lang="en-US" altLang="en-US" sz="1200" dirty="0">
                <a:solidFill>
                  <a:schemeClr val="bg1"/>
                </a:solidFill>
              </a:rPr>
              <a:t>die epitheliale Hornhautdystrophie </a:t>
            </a:r>
            <a:r>
              <a:rPr lang="en-US" altLang="en-US" sz="1200" dirty="0" err="1">
                <a:solidFill>
                  <a:schemeClr val="bg1"/>
                </a:solidFill>
              </a:rPr>
              <a:t>nach Meesmann</a:t>
            </a:r>
            <a:r>
              <a:rPr lang="en-US" altLang="en-US" sz="1200" dirty="0">
                <a:solidFill>
                  <a:schemeClr val="bg1"/>
                </a:solidFill>
              </a:rPr>
              <a:t>, </a:t>
            </a:r>
            <a:r>
              <a:rPr lang="en-US" altLang="en-US" sz="1200" dirty="0" err="1">
                <a:solidFill>
                  <a:schemeClr val="bg1"/>
                </a:solidFill>
              </a:rPr>
              <a:t> Reis-Bückler</a:t>
            </a:r>
            <a:r>
              <a:rPr lang="en-US" altLang="en-US" sz="1200" dirty="0">
                <a:solidFill>
                  <a:schemeClr val="bg1"/>
                </a:solidFill>
              </a:rPr>
              <a:t>, Thiel-Behnke sowie Gitter- und granuläre Stromadystrophien.</a:t>
            </a:r>
            <a:endParaRPr lang="en-US" sz="1300" dirty="0">
              <a:solidFill>
                <a:schemeClr val="bg1"/>
              </a:solidFill>
            </a:endParaRPr>
          </a:p>
        </p:txBody>
      </p:sp>
      <p:sp>
        <p:nvSpPr>
          <p:cNvPr id="17" name="Rectangle 16">
            <a:extLst>
              <a:ext uri="{FF2B5EF4-FFF2-40B4-BE49-F238E27FC236}">
                <a16:creationId xmlns:a16="http://schemas.microsoft.com/office/drawing/2014/main" id="{220752C0-BE7B-4FAC-A00E-BEB298436FC7}"/>
              </a:ext>
            </a:extLst>
          </p:cNvPr>
          <p:cNvSpPr/>
          <p:nvPr/>
        </p:nvSpPr>
        <p:spPr>
          <a:xfrm>
            <a:off x="4352784" y="1945412"/>
            <a:ext cx="2505216" cy="188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2002197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37</a:t>
            </a:fld>
            <a:endParaRPr lang="en-US" altLang="en-US"/>
          </a:p>
        </p:txBody>
      </p:sp>
      <p:sp>
        <p:nvSpPr>
          <p:cNvPr id="13" name="TextBox 12">
            <a:extLst>
              <a:ext uri="{FF2B5EF4-FFF2-40B4-BE49-F238E27FC236}">
                <a16:creationId xmlns:a16="http://schemas.microsoft.com/office/drawing/2014/main" id="{651ACCE2-9B96-4088-9A64-217807D1C583}"/>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4" name="TextBox 13">
            <a:extLst>
              <a:ext uri="{FF2B5EF4-FFF2-40B4-BE49-F238E27FC236}">
                <a16:creationId xmlns:a16="http://schemas.microsoft.com/office/drawing/2014/main" id="{C5C4B29C-21AB-473C-ADB3-DD7646CF4E9F}"/>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Traumata des Hornhautepithels</a:t>
            </a:r>
          </a:p>
          <a:p>
            <a:r>
              <a:rPr lang="en-US" sz="1200" dirty="0">
                <a:solidFill>
                  <a:schemeClr val="bg1">
                    <a:lumMod val="50000"/>
                  </a:schemeClr>
                </a:solidFill>
              </a:rPr>
              <a:t>--Eine zugrunde liegende </a:t>
            </a:r>
            <a:r>
              <a:rPr lang="en-US" sz="1200" b="1" dirty="0">
                <a:solidFill>
                  <a:srgbClr val="0000FF"/>
                </a:solidFill>
              </a:rPr>
              <a:t>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5" name="Oval 14">
            <a:extLst>
              <a:ext uri="{FF2B5EF4-FFF2-40B4-BE49-F238E27FC236}">
                <a16:creationId xmlns:a16="http://schemas.microsoft.com/office/drawing/2014/main" id="{79A391C3-586F-4D41-9129-5898A70EB3EF}"/>
              </a:ext>
            </a:extLst>
          </p:cNvPr>
          <p:cNvSpPr/>
          <p:nvPr/>
        </p:nvSpPr>
        <p:spPr>
          <a:xfrm>
            <a:off x="3048000" y="2751504"/>
            <a:ext cx="1924078" cy="4370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F55CD07-D4BC-43B1-BFC2-15B59721BDA6}"/>
              </a:ext>
            </a:extLst>
          </p:cNvPr>
          <p:cNvSpPr txBox="1"/>
          <p:nvPr/>
        </p:nvSpPr>
        <p:spPr>
          <a:xfrm>
            <a:off x="1219200" y="1752600"/>
            <a:ext cx="6248400" cy="948978"/>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solidFill>
              </a:rPr>
              <a:t>Welche Hornhautdystrophien stehen mit REE in Zusammenhang?</a:t>
            </a:r>
          </a:p>
          <a:p>
            <a:r>
              <a:rPr lang="en-US" sz="1200" dirty="0">
                <a:solidFill>
                  <a:schemeClr val="bg1"/>
                </a:solidFill>
              </a:rPr>
              <a:t>Die klassische Ursache ist wahrscheinlich die  epitheliale Basalmembrandystrophie (EBMD).    Andere, seltenere Ursachen sind </a:t>
            </a:r>
            <a:r>
              <a:rPr lang="en-US" altLang="en-US" sz="1200" dirty="0">
                <a:solidFill>
                  <a:schemeClr val="bg1"/>
                </a:solidFill>
              </a:rPr>
              <a:t>die epitheliale Hornhautdystrophie </a:t>
            </a:r>
            <a:r>
              <a:rPr lang="en-US" altLang="en-US" sz="1200" dirty="0" err="1">
                <a:solidFill>
                  <a:schemeClr val="bg1"/>
                </a:solidFill>
              </a:rPr>
              <a:t>nach Meesmann</a:t>
            </a:r>
            <a:r>
              <a:rPr lang="en-US" altLang="en-US" sz="1200" dirty="0">
                <a:solidFill>
                  <a:schemeClr val="bg1"/>
                </a:solidFill>
              </a:rPr>
              <a:t>, </a:t>
            </a:r>
            <a:r>
              <a:rPr lang="en-US" altLang="en-US" sz="1200" dirty="0" err="1">
                <a:solidFill>
                  <a:schemeClr val="bg1"/>
                </a:solidFill>
              </a:rPr>
              <a:t> Reis-Bückler</a:t>
            </a:r>
            <a:r>
              <a:rPr lang="en-US" altLang="en-US" sz="1200" dirty="0">
                <a:solidFill>
                  <a:schemeClr val="bg1"/>
                </a:solidFill>
              </a:rPr>
              <a:t>, Thiel-Behnke sowie gitterförmige und granuläre Stromadystrophien.</a:t>
            </a:r>
            <a:endParaRPr lang="en-US" sz="1300" dirty="0">
              <a:solidFill>
                <a:schemeClr val="bg1"/>
              </a:solidFill>
            </a:endParaRPr>
          </a:p>
        </p:txBody>
      </p:sp>
    </p:spTree>
    <p:extLst>
      <p:ext uri="{BB962C8B-B14F-4D97-AF65-F5344CB8AC3E}">
        <p14:creationId xmlns:p14="http://schemas.microsoft.com/office/powerpoint/2010/main" val="2926611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38</a:t>
            </a:fld>
            <a:endParaRPr lang="en-US" altLang="en-US"/>
          </a:p>
        </p:txBody>
      </p:sp>
      <p:sp>
        <p:nvSpPr>
          <p:cNvPr id="13" name="TextBox 12">
            <a:extLst>
              <a:ext uri="{FF2B5EF4-FFF2-40B4-BE49-F238E27FC236}">
                <a16:creationId xmlns:a16="http://schemas.microsoft.com/office/drawing/2014/main" id="{A1A7B152-FC19-444E-85BB-A7A9C51D5624}"/>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4" name="TextBox 13">
            <a:extLst>
              <a:ext uri="{FF2B5EF4-FFF2-40B4-BE49-F238E27FC236}">
                <a16:creationId xmlns:a16="http://schemas.microsoft.com/office/drawing/2014/main" id="{269B773A-EA51-4FE5-BD45-11F6F2414460}"/>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Traumata des Hornhautepithels</a:t>
            </a:r>
          </a:p>
          <a:p>
            <a:r>
              <a:rPr lang="en-US" sz="1200" dirty="0">
                <a:solidFill>
                  <a:schemeClr val="bg1">
                    <a:lumMod val="50000"/>
                  </a:schemeClr>
                </a:solidFill>
              </a:rPr>
              <a:t>--Eine zugrunde liegende </a:t>
            </a:r>
            <a:r>
              <a:rPr lang="en-US" sz="1200" b="1" dirty="0">
                <a:solidFill>
                  <a:srgbClr val="0000FF"/>
                </a:solidFill>
              </a:rPr>
              <a:t>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5" name="Oval 14">
            <a:extLst>
              <a:ext uri="{FF2B5EF4-FFF2-40B4-BE49-F238E27FC236}">
                <a16:creationId xmlns:a16="http://schemas.microsoft.com/office/drawing/2014/main" id="{B0ADDA52-23A9-4BAC-B30A-C3212B851218}"/>
              </a:ext>
            </a:extLst>
          </p:cNvPr>
          <p:cNvSpPr/>
          <p:nvPr/>
        </p:nvSpPr>
        <p:spPr>
          <a:xfrm>
            <a:off x="3124200" y="2785560"/>
            <a:ext cx="1924078" cy="4370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1DCF29F-F0F8-404E-9818-15D4CF1AD2C0}"/>
              </a:ext>
            </a:extLst>
          </p:cNvPr>
          <p:cNvSpPr txBox="1"/>
          <p:nvPr/>
        </p:nvSpPr>
        <p:spPr>
          <a:xfrm>
            <a:off x="1219200" y="2024078"/>
            <a:ext cx="6453809" cy="892552"/>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75000"/>
                  </a:schemeClr>
                </a:solidFill>
              </a:rPr>
              <a:t>Welche Hornhautdystrophien stehen mit REE in Zusammenhang?</a:t>
            </a:r>
          </a:p>
          <a:p>
            <a:r>
              <a:rPr lang="en-US" sz="1200" dirty="0">
                <a:solidFill>
                  <a:schemeClr val="bg1">
                    <a:lumMod val="75000"/>
                  </a:schemeClr>
                </a:solidFill>
              </a:rPr>
              <a:t>Die klassische Ursache ist wahrscheinlich </a:t>
            </a:r>
            <a:r>
              <a:rPr lang="en-US" sz="1200" b="1" dirty="0">
                <a:solidFill>
                  <a:schemeClr val="bg1"/>
                </a:solidFill>
              </a:rPr>
              <a:t>die  epitheliale Basalmembrandystrophie </a:t>
            </a:r>
            <a:r>
              <a:rPr lang="en-US" sz="1200" dirty="0">
                <a:solidFill>
                  <a:schemeClr val="bg1">
                    <a:lumMod val="75000"/>
                  </a:schemeClr>
                </a:solidFill>
              </a:rPr>
              <a:t>(EBMD).    Andere, seltenere Ursachen sind </a:t>
            </a:r>
            <a:r>
              <a:rPr lang="en-US" altLang="en-US" sz="1200" dirty="0">
                <a:solidFill>
                  <a:schemeClr val="bg1">
                    <a:lumMod val="75000"/>
                  </a:schemeClr>
                </a:solidFill>
              </a:rPr>
              <a:t>die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r>
              <a:rPr lang="en-US" altLang="en-US" sz="1200" dirty="0" err="1">
                <a:solidFill>
                  <a:schemeClr val="bg1">
                    <a:lumMod val="75000"/>
                  </a:schemeClr>
                </a:solidFill>
              </a:rPr>
              <a:t>       Reis-Bückler</a:t>
            </a:r>
            <a:r>
              <a:rPr lang="en-US" altLang="en-US" sz="1200" dirty="0">
                <a:solidFill>
                  <a:schemeClr val="bg1">
                    <a:lumMod val="75000"/>
                  </a:schemeClr>
                </a:solidFill>
              </a:rPr>
              <a:t>, Thiel-Behnke sowie gitterförmige und granuläre Stromadystrophien.</a:t>
            </a:r>
            <a:endParaRPr lang="en-US" sz="1300" dirty="0">
              <a:solidFill>
                <a:schemeClr val="bg1">
                  <a:lumMod val="75000"/>
                </a:schemeClr>
              </a:solidFill>
            </a:endParaRPr>
          </a:p>
        </p:txBody>
      </p:sp>
      <p:sp>
        <p:nvSpPr>
          <p:cNvPr id="17" name="Oval 16">
            <a:extLst>
              <a:ext uri="{FF2B5EF4-FFF2-40B4-BE49-F238E27FC236}">
                <a16:creationId xmlns:a16="http://schemas.microsoft.com/office/drawing/2014/main" id="{ABCD9499-E36B-4A0E-859B-802D1A5257C7}"/>
              </a:ext>
            </a:extLst>
          </p:cNvPr>
          <p:cNvSpPr/>
          <p:nvPr/>
        </p:nvSpPr>
        <p:spPr>
          <a:xfrm>
            <a:off x="3853742" y="1977701"/>
            <a:ext cx="3581400" cy="61678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7">
            <a:extLst>
              <a:ext uri="{FF2B5EF4-FFF2-40B4-BE49-F238E27FC236}">
                <a16:creationId xmlns:a16="http://schemas.microsoft.com/office/drawing/2014/main" id="{763B8CED-3C41-4703-8958-3B8556B03E4C}"/>
              </a:ext>
            </a:extLst>
          </p:cNvPr>
          <p:cNvSpPr txBox="1">
            <a:spLocks noChangeArrowheads="1"/>
          </p:cNvSpPr>
          <p:nvPr/>
        </p:nvSpPr>
        <p:spPr bwMode="auto">
          <a:xfrm>
            <a:off x="3124200" y="381000"/>
            <a:ext cx="4876800" cy="1164421"/>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Was sind die </a:t>
            </a:r>
            <a:r>
              <a:rPr lang="en-US" altLang="en-US" sz="1200" b="1" dirty="0">
                <a:solidFill>
                  <a:srgbClr val="0000FF"/>
                </a:solidFill>
              </a:rPr>
              <a:t>„6 F’s“ </a:t>
            </a:r>
            <a:r>
              <a:rPr lang="en-US" altLang="en-US" sz="1200" i="1" dirty="0">
                <a:solidFill>
                  <a:srgbClr val="0000FF"/>
                </a:solidFill>
              </a:rPr>
              <a:t>der EBMD?</a:t>
            </a:r>
          </a:p>
          <a:p>
            <a:pPr eaLnBrk="1" hangingPunct="1"/>
            <a:endParaRPr lang="en-US" altLang="en-US" sz="1300" dirty="0">
              <a:solidFill>
                <a:srgbClr val="0000FF"/>
              </a:solidFill>
            </a:endParaRPr>
          </a:p>
          <a:p>
            <a:pPr eaLnBrk="1" hangingPunct="1"/>
            <a:endParaRPr lang="en-US" altLang="en-US" sz="1300" dirty="0">
              <a:solidFill>
                <a:srgbClr val="0000FF"/>
              </a:solidFill>
            </a:endParaRPr>
          </a:p>
          <a:p>
            <a:pPr eaLnBrk="1" hangingPunct="1"/>
            <a:r>
              <a:rPr lang="en-US" altLang="en-US" sz="1200" dirty="0">
                <a:solidFill>
                  <a:srgbClr val="FFCCFF"/>
                </a:solidFill>
              </a:rPr>
              <a:t>--Fünf </a:t>
            </a:r>
            <a:r>
              <a:rPr lang="en-US" altLang="en-US" sz="1200" dirty="0" err="1">
                <a:solidFill>
                  <a:srgbClr val="FFCCFF"/>
                </a:solidFill>
              </a:rPr>
              <a:t>zu</a:t>
            </a:r>
            <a:r>
              <a:rPr lang="en-US" altLang="en-US" sz="1200" dirty="0">
                <a:solidFill>
                  <a:srgbClr val="FFCCFF"/>
                </a:solidFill>
              </a:rPr>
              <a:t> </a:t>
            </a:r>
            <a:endParaRPr lang="en-US" altLang="en-US" sz="1300" dirty="0">
              <a:solidFill>
                <a:srgbClr val="0000FF"/>
              </a:solidFill>
            </a:endParaRPr>
          </a:p>
          <a:p>
            <a:pPr eaLnBrk="1" hangingPunct="1"/>
            <a:r>
              <a:rPr lang="en-US" altLang="en-US" sz="1200" dirty="0">
                <a:solidFill>
                  <a:srgbClr val="FFCCFF"/>
                </a:solidFill>
              </a:rPr>
              <a:t>--Fünfzig</a:t>
            </a:r>
            <a:r>
              <a:rPr lang="en-US" altLang="en-US" sz="1200" dirty="0">
                <a:solidFill>
                  <a:srgbClr val="0000FF"/>
                </a:solidFill>
              </a:rPr>
              <a:t> </a:t>
            </a:r>
          </a:p>
          <a:p>
            <a:pPr eaLnBrk="1" hangingPunct="1"/>
            <a:r>
              <a:rPr lang="en-US" altLang="en-US" sz="1200" dirty="0">
                <a:solidFill>
                  <a:srgbClr val="FFCCFF"/>
                </a:solidFill>
              </a:rPr>
              <a:t>--Unter der Basalmembran sammelt sich fibrilläres Material an</a:t>
            </a:r>
          </a:p>
        </p:txBody>
      </p:sp>
    </p:spTree>
    <p:extLst>
      <p:ext uri="{BB962C8B-B14F-4D97-AF65-F5344CB8AC3E}">
        <p14:creationId xmlns:p14="http://schemas.microsoft.com/office/powerpoint/2010/main" val="2538702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39</a:t>
            </a:fld>
            <a:endParaRPr lang="en-US" altLang="en-US"/>
          </a:p>
        </p:txBody>
      </p:sp>
      <p:sp>
        <p:nvSpPr>
          <p:cNvPr id="13" name="TextBox 12">
            <a:extLst>
              <a:ext uri="{FF2B5EF4-FFF2-40B4-BE49-F238E27FC236}">
                <a16:creationId xmlns:a16="http://schemas.microsoft.com/office/drawing/2014/main" id="{A54D872A-9B7C-49FF-A78C-7168C04725AD}"/>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b="1" dirty="0">
                <a:solidFill>
                  <a:srgbClr val="0000FF"/>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14" name="TextBox 13">
            <a:extLst>
              <a:ext uri="{FF2B5EF4-FFF2-40B4-BE49-F238E27FC236}">
                <a16:creationId xmlns:a16="http://schemas.microsoft.com/office/drawing/2014/main" id="{0FBADAFD-3865-42C1-8F16-2BEF287C0BDE}"/>
              </a:ext>
            </a:extLst>
          </p:cNvPr>
          <p:cNvSpPr txBox="1"/>
          <p:nvPr/>
        </p:nvSpPr>
        <p:spPr>
          <a:xfrm>
            <a:off x="1470991" y="576828"/>
            <a:ext cx="5564201" cy="2703304"/>
          </a:xfrm>
          <a:prstGeom prst="rect">
            <a:avLst/>
          </a:prstGeom>
          <a:solidFill>
            <a:srgbClr val="FFC000"/>
          </a:solidFill>
        </p:spPr>
        <p:txBody>
          <a:bodyPr wrap="square" lIns="25400" tIns="12700" rIns="25400" bIns="12700" rtlCol="0">
            <a:spAutoFit/>
          </a:bodyPr>
          <a:lstStyle/>
          <a:p>
            <a:r>
              <a:rPr lang="en-US" sz="1200" i="1" dirty="0">
                <a:solidFill>
                  <a:schemeClr val="bg1">
                    <a:lumMod val="50000"/>
                  </a:schemeClr>
                </a:solidFill>
              </a:rPr>
              <a:t>Wofür steht </a:t>
            </a:r>
            <a:r>
              <a:rPr lang="en-US" sz="1200" dirty="0">
                <a:solidFill>
                  <a:schemeClr val="bg1">
                    <a:lumMod val="50000"/>
                  </a:schemeClr>
                </a:solidFill>
              </a:rPr>
              <a:t>REE </a:t>
            </a:r>
            <a:r>
              <a:rPr lang="en-US" sz="1200" i="1" dirty="0">
                <a:solidFill>
                  <a:schemeClr val="bg1">
                    <a:lumMod val="50000"/>
                  </a:schemeClr>
                </a:solidFill>
              </a:rPr>
              <a:t>in diesem Zusammenhang?</a:t>
            </a:r>
          </a:p>
          <a:p>
            <a:r>
              <a:rPr lang="en-US" sz="1200" dirty="0">
                <a:solidFill>
                  <a:schemeClr val="bg1">
                    <a:lumMod val="50000"/>
                  </a:schemeClr>
                </a:solidFill>
              </a:rPr>
              <a:t>Recurrent epithelial erosions (auch bekannt als „rezidivierende Hornhauterosionen“)</a:t>
            </a:r>
          </a:p>
          <a:p>
            <a:endParaRPr lang="en-US" sz="1500" i="1" dirty="0">
              <a:solidFill>
                <a:schemeClr val="bg1">
                  <a:lumMod val="50000"/>
                </a:schemeClr>
              </a:solidFill>
            </a:endParaRPr>
          </a:p>
          <a:p>
            <a:r>
              <a:rPr lang="en-US" sz="1200" i="1" dirty="0">
                <a:solidFill>
                  <a:schemeClr val="bg1">
                    <a:lumMod val="50000"/>
                  </a:schemeClr>
                </a:solidFill>
              </a:rPr>
              <a:t>Was sind wiederkehrende Epithelerosionen?</a:t>
            </a:r>
          </a:p>
          <a:p>
            <a:r>
              <a:rPr lang="en-US" sz="1200" dirty="0">
                <a:solidFill>
                  <a:schemeClr val="bg1">
                    <a:lumMod val="50000"/>
                  </a:schemeClr>
                </a:solidFill>
              </a:rPr>
              <a:t>Epitheldefekte, die aufgrund einer chronisch schlechten Adhäsion zwischen dem Epithel und der darunterliegenden Basalmembran wiederholt an derselben Stelle der Hornhaut auftreten</a:t>
            </a:r>
          </a:p>
          <a:p>
            <a:endParaRPr lang="en-US" sz="1500" dirty="0">
              <a:solidFill>
                <a:schemeClr val="bg1">
                  <a:lumMod val="50000"/>
                </a:schemeClr>
              </a:solidFill>
            </a:endParaRPr>
          </a:p>
          <a:p>
            <a:r>
              <a:rPr lang="en-US" sz="1200" i="1" dirty="0">
                <a:solidFill>
                  <a:schemeClr val="bg1">
                    <a:lumMod val="50000"/>
                  </a:schemeClr>
                </a:solidFill>
              </a:rPr>
              <a:t>Die meisten Fälle von REE lassen sich auf eine von zwei Ursachen zurückführen. Welche sind das?</a:t>
            </a:r>
          </a:p>
          <a:p>
            <a:r>
              <a:rPr lang="en-US" sz="1200" dirty="0">
                <a:solidFill>
                  <a:schemeClr val="bg1">
                    <a:lumMod val="50000"/>
                  </a:schemeClr>
                </a:solidFill>
              </a:rPr>
              <a:t>--Eine Vorgeschichte von Traumata des Hornhautepithels</a:t>
            </a:r>
          </a:p>
          <a:p>
            <a:r>
              <a:rPr lang="en-US" sz="1200" dirty="0">
                <a:solidFill>
                  <a:schemeClr val="bg1">
                    <a:lumMod val="50000"/>
                  </a:schemeClr>
                </a:solidFill>
              </a:rPr>
              <a:t>--Eine zugrunde liegende </a:t>
            </a:r>
            <a:r>
              <a:rPr lang="en-US" sz="1200" b="1" dirty="0">
                <a:solidFill>
                  <a:srgbClr val="0000FF"/>
                </a:solidFill>
              </a:rPr>
              <a:t>Hornhautdystrophie</a:t>
            </a:r>
          </a:p>
          <a:p>
            <a:r>
              <a:rPr lang="en-US" sz="1200" dirty="0">
                <a:solidFill>
                  <a:schemeClr val="bg1">
                    <a:lumMod val="50000"/>
                  </a:schemeClr>
                </a:solidFill>
              </a:rPr>
              <a:t>(</a:t>
            </a:r>
            <a:r>
              <a:rPr lang="de-DE" sz="1200" dirty="0">
                <a:solidFill>
                  <a:schemeClr val="bg1">
                    <a:lumMod val="50000"/>
                  </a:schemeClr>
                </a:solidFill>
              </a:rPr>
              <a:t>Natürlich kann ein Patient auch beide Ursachen aufweisen</a:t>
            </a:r>
            <a:r>
              <a:rPr lang="en-US" sz="1200" dirty="0">
                <a:solidFill>
                  <a:schemeClr val="bg1">
                    <a:lumMod val="50000"/>
                  </a:schemeClr>
                </a:solidFill>
              </a:rPr>
              <a:t>)</a:t>
            </a:r>
          </a:p>
        </p:txBody>
      </p:sp>
      <p:sp>
        <p:nvSpPr>
          <p:cNvPr id="15" name="Oval 14">
            <a:extLst>
              <a:ext uri="{FF2B5EF4-FFF2-40B4-BE49-F238E27FC236}">
                <a16:creationId xmlns:a16="http://schemas.microsoft.com/office/drawing/2014/main" id="{4BDB6DF7-D807-4DCD-AC43-EAE467D3B4CF}"/>
              </a:ext>
            </a:extLst>
          </p:cNvPr>
          <p:cNvSpPr/>
          <p:nvPr/>
        </p:nvSpPr>
        <p:spPr>
          <a:xfrm>
            <a:off x="3090333" y="2758192"/>
            <a:ext cx="1924078" cy="4370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FE7DF1D-2383-46FF-A3AA-C4FFD82B798A}"/>
              </a:ext>
            </a:extLst>
          </p:cNvPr>
          <p:cNvSpPr txBox="1"/>
          <p:nvPr/>
        </p:nvSpPr>
        <p:spPr>
          <a:xfrm>
            <a:off x="1219200" y="2024078"/>
            <a:ext cx="6453809" cy="892552"/>
          </a:xfrm>
          <a:prstGeom prst="rect">
            <a:avLst/>
          </a:prstGeom>
          <a:solidFill>
            <a:schemeClr val="accent6">
              <a:lumMod val="75000"/>
            </a:schemeClr>
          </a:solidFill>
        </p:spPr>
        <p:txBody>
          <a:bodyPr wrap="square" lIns="25400" tIns="12700" rIns="25400" bIns="12700" rtlCol="0">
            <a:spAutoFit/>
          </a:bodyPr>
          <a:lstStyle/>
          <a:p>
            <a:r>
              <a:rPr lang="en-US" sz="1200" i="1" dirty="0">
                <a:solidFill>
                  <a:schemeClr val="bg1">
                    <a:lumMod val="75000"/>
                  </a:schemeClr>
                </a:solidFill>
              </a:rPr>
              <a:t>Welche Hornhautdystrophien stehen mit REE in Zusammenhang?</a:t>
            </a:r>
          </a:p>
          <a:p>
            <a:r>
              <a:rPr lang="en-US" sz="1200" dirty="0">
                <a:solidFill>
                  <a:schemeClr val="bg1">
                    <a:lumMod val="75000"/>
                  </a:schemeClr>
                </a:solidFill>
              </a:rPr>
              <a:t>Die klassische Ursache ist wahrscheinlich </a:t>
            </a:r>
            <a:r>
              <a:rPr lang="en-US" sz="1200" b="1" dirty="0">
                <a:solidFill>
                  <a:schemeClr val="bg1"/>
                </a:solidFill>
              </a:rPr>
              <a:t>die  epitheliale Basalmembrandystrophie </a:t>
            </a:r>
            <a:r>
              <a:rPr lang="en-US" sz="1200" dirty="0">
                <a:solidFill>
                  <a:schemeClr val="bg1">
                    <a:lumMod val="75000"/>
                  </a:schemeClr>
                </a:solidFill>
              </a:rPr>
              <a:t>(EBMD).    Andere, seltenere Ursachen sind </a:t>
            </a:r>
            <a:r>
              <a:rPr lang="en-US" altLang="en-US" sz="1200" dirty="0">
                <a:solidFill>
                  <a:schemeClr val="bg1">
                    <a:lumMod val="75000"/>
                  </a:schemeClr>
                </a:solidFill>
              </a:rPr>
              <a:t>die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r>
              <a:rPr lang="en-US" altLang="en-US" sz="1200" dirty="0" err="1">
                <a:solidFill>
                  <a:schemeClr val="bg1">
                    <a:lumMod val="75000"/>
                  </a:schemeClr>
                </a:solidFill>
              </a:rPr>
              <a:t>       Reis-Bückler</a:t>
            </a:r>
            <a:r>
              <a:rPr lang="en-US" altLang="en-US" sz="1200" dirty="0">
                <a:solidFill>
                  <a:schemeClr val="bg1">
                    <a:lumMod val="75000"/>
                  </a:schemeClr>
                </a:solidFill>
              </a:rPr>
              <a:t>, Thiel-Behnke sowie gitterförmige und granuläre Stromadystrophien.</a:t>
            </a:r>
            <a:endParaRPr lang="en-US" sz="1300" dirty="0">
              <a:solidFill>
                <a:schemeClr val="bg1">
                  <a:lumMod val="75000"/>
                </a:schemeClr>
              </a:solidFill>
            </a:endParaRPr>
          </a:p>
        </p:txBody>
      </p:sp>
      <p:sp>
        <p:nvSpPr>
          <p:cNvPr id="17" name="Oval 16">
            <a:extLst>
              <a:ext uri="{FF2B5EF4-FFF2-40B4-BE49-F238E27FC236}">
                <a16:creationId xmlns:a16="http://schemas.microsoft.com/office/drawing/2014/main" id="{C66A3C3A-8143-456F-B46A-7E5C3EC8CE47}"/>
              </a:ext>
            </a:extLst>
          </p:cNvPr>
          <p:cNvSpPr/>
          <p:nvPr/>
        </p:nvSpPr>
        <p:spPr>
          <a:xfrm>
            <a:off x="3429000" y="2057400"/>
            <a:ext cx="3581400" cy="61678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7">
            <a:extLst>
              <a:ext uri="{FF2B5EF4-FFF2-40B4-BE49-F238E27FC236}">
                <a16:creationId xmlns:a16="http://schemas.microsoft.com/office/drawing/2014/main" id="{87BDD23E-9D6A-452E-9FC9-90182BF099B9}"/>
              </a:ext>
            </a:extLst>
          </p:cNvPr>
          <p:cNvSpPr txBox="1">
            <a:spLocks noChangeArrowheads="1"/>
          </p:cNvSpPr>
          <p:nvPr/>
        </p:nvSpPr>
        <p:spPr bwMode="auto">
          <a:xfrm>
            <a:off x="3124200" y="381000"/>
            <a:ext cx="4876800" cy="1133644"/>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Was sind die </a:t>
            </a:r>
            <a:r>
              <a:rPr lang="en-US" altLang="en-US" sz="1200" b="1" dirty="0">
                <a:solidFill>
                  <a:srgbClr val="0000FF"/>
                </a:solidFill>
              </a:rPr>
              <a:t>„6 F’s“ </a:t>
            </a:r>
            <a:r>
              <a:rPr lang="en-US" altLang="en-US" sz="1200" i="1" dirty="0">
                <a:solidFill>
                  <a:srgbClr val="0000FF"/>
                </a:solidFill>
              </a:rPr>
              <a:t>der EBMD?</a:t>
            </a:r>
          </a:p>
          <a:p>
            <a:pPr eaLnBrk="1" hangingPunct="1"/>
            <a:r>
              <a:rPr lang="en-US" altLang="en-US" sz="1200" dirty="0">
                <a:solidFill>
                  <a:srgbClr val="0000FF"/>
                </a:solidFill>
              </a:rPr>
              <a:t>--Überwiegen bei </a:t>
            </a:r>
            <a:r>
              <a:rPr lang="en-US" altLang="en-US" sz="1200" b="1" dirty="0">
                <a:solidFill>
                  <a:srgbClr val="0000FF"/>
                </a:solidFill>
              </a:rPr>
              <a:t>F</a:t>
            </a:r>
            <a:r>
              <a:rPr lang="en-US" altLang="en-US" sz="1200" dirty="0">
                <a:solidFill>
                  <a:srgbClr val="0000FF"/>
                </a:solidFill>
              </a:rPr>
              <a:t>rauen</a:t>
            </a:r>
          </a:p>
          <a:p>
            <a:pPr eaLnBrk="1" hangingPunct="1"/>
            <a:r>
              <a:rPr lang="en-US" altLang="en-US" sz="1200" dirty="0">
                <a:solidFill>
                  <a:srgbClr val="0000FF"/>
                </a:solidFill>
              </a:rPr>
              <a:t>--</a:t>
            </a:r>
            <a:r>
              <a:rPr lang="en-US" altLang="en-US" sz="1200" b="1" dirty="0">
                <a:solidFill>
                  <a:srgbClr val="0000FF"/>
                </a:solidFill>
              </a:rPr>
              <a:t>F</a:t>
            </a:r>
            <a:r>
              <a:rPr lang="en-US" altLang="en-US" sz="1200" dirty="0">
                <a:solidFill>
                  <a:srgbClr val="0000FF"/>
                </a:solidFill>
              </a:rPr>
              <a:t>ünfzigjährige und Ältere (in der Regel)</a:t>
            </a:r>
          </a:p>
          <a:p>
            <a:pPr eaLnBrk="1" hangingPunct="1"/>
            <a:r>
              <a:rPr lang="en-US" altLang="en-US" sz="1200" dirty="0">
                <a:solidFill>
                  <a:srgbClr val="0000FF"/>
                </a:solidFill>
              </a:rPr>
              <a:t>--</a:t>
            </a:r>
            <a:r>
              <a:rPr lang="en-US" altLang="en-US" sz="1200" b="1" dirty="0">
                <a:solidFill>
                  <a:srgbClr val="0000FF"/>
                </a:solidFill>
              </a:rPr>
              <a:t>F</a:t>
            </a:r>
            <a:r>
              <a:rPr lang="en-US" altLang="en-US" sz="1200" dirty="0">
                <a:solidFill>
                  <a:srgbClr val="0000FF"/>
                </a:solidFill>
              </a:rPr>
              <a:t>ünf bis </a:t>
            </a:r>
            <a:r>
              <a:rPr lang="en-US" altLang="en-US" sz="1200" b="1" dirty="0" err="1">
                <a:solidFill>
                  <a:srgbClr val="0000FF"/>
                </a:solidFill>
              </a:rPr>
              <a:t>F</a:t>
            </a:r>
            <a:r>
              <a:rPr lang="en-US" altLang="en-US" sz="1200" dirty="0" err="1">
                <a:solidFill>
                  <a:srgbClr val="0000FF"/>
                </a:solidFill>
              </a:rPr>
              <a:t>ünfzehn</a:t>
            </a:r>
            <a:r>
              <a:rPr lang="en-US" altLang="en-US" sz="1200" dirty="0">
                <a:solidFill>
                  <a:srgbClr val="0000FF"/>
                </a:solidFill>
              </a:rPr>
              <a:t> Prozent der Bevölkerung sind betroffen</a:t>
            </a:r>
          </a:p>
          <a:p>
            <a:pPr eaLnBrk="1" hangingPunct="1"/>
            <a:r>
              <a:rPr lang="en-US" altLang="en-US" sz="1200" dirty="0">
                <a:solidFill>
                  <a:srgbClr val="0000FF"/>
                </a:solidFill>
              </a:rPr>
              <a:t>--</a:t>
            </a:r>
            <a:r>
              <a:rPr lang="en-US" altLang="en-US" sz="1200" b="1" dirty="0">
                <a:solidFill>
                  <a:srgbClr val="0000FF"/>
                </a:solidFill>
              </a:rPr>
              <a:t>F</a:t>
            </a:r>
            <a:r>
              <a:rPr lang="en-US" altLang="en-US" sz="1200" dirty="0">
                <a:solidFill>
                  <a:srgbClr val="0000FF"/>
                </a:solidFill>
              </a:rPr>
              <a:t>ünfzig Prozent der Patienten mit REE weisen diese Erkrankung auf</a:t>
            </a:r>
          </a:p>
          <a:p>
            <a:pPr eaLnBrk="1" hangingPunct="1"/>
            <a:r>
              <a:rPr lang="en-US" altLang="en-US" sz="1200" dirty="0">
                <a:solidFill>
                  <a:srgbClr val="0000FF"/>
                </a:solidFill>
              </a:rPr>
              <a:t>--</a:t>
            </a:r>
            <a:r>
              <a:rPr lang="en-US" altLang="en-US" sz="1200" b="1" dirty="0">
                <a:solidFill>
                  <a:srgbClr val="0000FF"/>
                </a:solidFill>
              </a:rPr>
              <a:t>F</a:t>
            </a:r>
            <a:r>
              <a:rPr lang="en-US" altLang="en-US" sz="1200" dirty="0">
                <a:solidFill>
                  <a:srgbClr val="0000FF"/>
                </a:solidFill>
              </a:rPr>
              <a:t>ibrilläres Material sammelt sich unter der Basalmembran an</a:t>
            </a:r>
          </a:p>
        </p:txBody>
      </p:sp>
    </p:spTree>
    <p:extLst>
      <p:ext uri="{BB962C8B-B14F-4D97-AF65-F5344CB8AC3E}">
        <p14:creationId xmlns:p14="http://schemas.microsoft.com/office/powerpoint/2010/main" val="3330033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12954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a:t>
            </a:r>
            <a:r>
              <a:rPr lang="en-US" altLang="en-US" sz="1200" i="1" dirty="0">
                <a:solidFill>
                  <a:schemeClr val="bg1">
                    <a:lumMod val="75000"/>
                  </a:schemeClr>
                </a:solidFill>
              </a:rPr>
              <a:t>, die </a:t>
            </a:r>
            <a:r>
              <a:rPr lang="en-US" altLang="en-US" sz="1200" b="1" dirty="0">
                <a:solidFill>
                  <a:srgbClr val="0000FF"/>
                </a:solidFill>
              </a:rPr>
              <a:t>an der Hornhautoberfläche </a:t>
            </a:r>
            <a:r>
              <a:rPr lang="en-US" altLang="en-US" sz="1200" b="1" i="1" u="sng" dirty="0">
                <a:solidFill>
                  <a:srgbClr val="0000FF"/>
                </a:solidFill>
              </a:rPr>
              <a:t>haften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a:t>
            </a:fld>
            <a:endParaRPr lang="en-US" altLang="en-US"/>
          </a:p>
        </p:txBody>
      </p:sp>
      <p:sp>
        <p:nvSpPr>
          <p:cNvPr id="6" name="TextBox 5">
            <a:extLst>
              <a:ext uri="{FF2B5EF4-FFF2-40B4-BE49-F238E27FC236}">
                <a16:creationId xmlns:a16="http://schemas.microsoft.com/office/drawing/2014/main" id="{DE392DF2-3FAA-43B6-B36F-634D2ADBC6E3}"/>
              </a:ext>
            </a:extLst>
          </p:cNvPr>
          <p:cNvSpPr txBox="1"/>
          <p:nvPr/>
        </p:nvSpPr>
        <p:spPr>
          <a:xfrm>
            <a:off x="723900" y="3749040"/>
            <a:ext cx="7696200" cy="2062103"/>
          </a:xfrm>
          <a:prstGeom prst="rect">
            <a:avLst/>
          </a:prstGeom>
          <a:solidFill>
            <a:schemeClr val="accent6">
              <a:lumMod val="60000"/>
              <a:lumOff val="40000"/>
            </a:schemeClr>
          </a:solidFill>
        </p:spPr>
        <p:txBody>
          <a:bodyPr wrap="square" lIns="25400" tIns="12700" rIns="25400" bIns="12700" rtlCol="0">
            <a:spAutoFit/>
          </a:bodyPr>
          <a:lstStyle/>
          <a:p>
            <a:r>
              <a:rPr lang="en-US" sz="1200" dirty="0">
                <a:solidFill>
                  <a:srgbClr val="0000FF"/>
                </a:solidFill>
              </a:rPr>
              <a:t>Es gibt „anhaftend“ und es gibt </a:t>
            </a:r>
            <a:r>
              <a:rPr lang="en-US" sz="1200" b="1" i="1" dirty="0">
                <a:solidFill>
                  <a:srgbClr val="0000FF"/>
                </a:solidFill>
              </a:rPr>
              <a:t>„anhaftend</a:t>
            </a:r>
            <a:r>
              <a:rPr lang="en-US" sz="1200" dirty="0">
                <a:solidFill>
                  <a:srgbClr val="0000FF"/>
                </a:solidFill>
              </a:rPr>
              <a:t>“. Hier sind zwei Fragen, um festzustellen, wie stark Filamente tatsächlich an der Hornhaut haften…</a:t>
            </a:r>
          </a:p>
          <a:p>
            <a:r>
              <a:rPr lang="en-US" sz="1200" i="1" dirty="0">
                <a:solidFill>
                  <a:srgbClr val="0000FF"/>
                </a:solidFill>
              </a:rPr>
              <a:t>Erstens: Bleiben die Filamente auch beim Blinzeln an der Hornhaut haften?</a:t>
            </a:r>
            <a:endParaRPr lang="en-US" sz="1600" i="1" dirty="0">
              <a:solidFill>
                <a:schemeClr val="accent6">
                  <a:lumMod val="60000"/>
                  <a:lumOff val="40000"/>
                </a:schemeClr>
              </a:solidFill>
            </a:endParaRPr>
          </a:p>
          <a:p>
            <a:r>
              <a:rPr lang="en-US" sz="1200" dirty="0">
                <a:solidFill>
                  <a:schemeClr val="accent6">
                    <a:lumMod val="60000"/>
                    <a:lumOff val="40000"/>
                  </a:schemeClr>
                </a:solidFill>
              </a:rPr>
              <a:t>Ja (mit einer Ausnahme … dazu gleich mehr)</a:t>
            </a:r>
          </a:p>
          <a:p>
            <a:endParaRPr lang="en-US" sz="1600" i="1" dirty="0">
              <a:solidFill>
                <a:schemeClr val="accent6">
                  <a:lumMod val="60000"/>
                  <a:lumOff val="40000"/>
                </a:schemeClr>
              </a:solidFill>
            </a:endParaRPr>
          </a:p>
          <a:p>
            <a:r>
              <a:rPr lang="en-US" sz="1200" i="1" dirty="0">
                <a:solidFill>
                  <a:schemeClr val="accent6">
                    <a:lumMod val="60000"/>
                    <a:lumOff val="40000"/>
                  </a:schemeClr>
                </a:solidFill>
              </a:rPr>
              <a:t>Gut, nun zum eigentlichen Test der Hornhauthaftung: Hinterlässt ein Filament beim Entfernen einen Epitheldefekt?</a:t>
            </a:r>
          </a:p>
          <a:p>
            <a:r>
              <a:rPr lang="en-US" sz="1200" dirty="0">
                <a:solidFill>
                  <a:schemeClr val="accent6">
                    <a:lumMod val="60000"/>
                    <a:lumOff val="40000"/>
                  </a:schemeClr>
                </a:solidFill>
              </a:rPr>
              <a:t>Ja</a:t>
            </a:r>
          </a:p>
        </p:txBody>
      </p:sp>
    </p:spTree>
    <p:extLst>
      <p:ext uri="{BB962C8B-B14F-4D97-AF65-F5344CB8AC3E}">
        <p14:creationId xmlns:p14="http://schemas.microsoft.com/office/powerpoint/2010/main" val="4451722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40</a:t>
            </a:fld>
            <a:endParaRPr lang="en-US" altLang="en-US"/>
          </a:p>
        </p:txBody>
      </p:sp>
      <p:sp>
        <p:nvSpPr>
          <p:cNvPr id="2" name="Oval 1">
            <a:extLst>
              <a:ext uri="{FF2B5EF4-FFF2-40B4-BE49-F238E27FC236}">
                <a16:creationId xmlns:a16="http://schemas.microsoft.com/office/drawing/2014/main" id="{FBF28FD7-4BF2-4A05-A517-894EA8D6CAC8}"/>
              </a:ext>
            </a:extLst>
          </p:cNvPr>
          <p:cNvSpPr/>
          <p:nvPr/>
        </p:nvSpPr>
        <p:spPr>
          <a:xfrm>
            <a:off x="4114800" y="3581400"/>
            <a:ext cx="35814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3F5ECEF-1916-4C82-9835-477A492B549B}"/>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73948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endParaRPr lang="en-US" sz="1500" i="1" dirty="0">
              <a:solidFill>
                <a:schemeClr val="accent5"/>
              </a:solidFill>
            </a:endParaRPr>
          </a:p>
          <a:p>
            <a:r>
              <a:rPr lang="en-US" sz="1200" dirty="0">
                <a:solidFill>
                  <a:schemeClr val="accent5"/>
                </a:solidFill>
              </a:rPr>
              <a:t>Superiore limbische Keratokonjunktivitis</a:t>
            </a:r>
          </a:p>
          <a:p>
            <a:endParaRPr lang="en-US" sz="1500" i="1" dirty="0">
              <a:solidFill>
                <a:schemeClr val="accent5"/>
              </a:solidFill>
            </a:endParaRPr>
          </a:p>
          <a:p>
            <a:r>
              <a:rPr lang="en-US" sz="1200" i="1" dirty="0">
                <a:solidFill>
                  <a:schemeClr val="accent5"/>
                </a:solidFill>
              </a:rPr>
              <a:t>Was ist SLK, kurz gesagt?</a:t>
            </a:r>
          </a:p>
          <a:p>
            <a:r>
              <a:rPr lang="en-US" sz="1200" dirty="0">
                <a:solidFill>
                  <a:schemeClr val="accent5"/>
                </a:solidFill>
              </a:rPr>
              <a:t>Eine chronische/rezidivierende Entzündung der oberen Limbusregion der Hornhaut und </a:t>
            </a:r>
            <a:r>
              <a:rPr lang="en-US" sz="1200" dirty="0" err="1">
                <a:solidFill>
                  <a:schemeClr val="accent5"/>
                </a:solidFill>
              </a:rPr>
              <a:t>der</a:t>
            </a:r>
            <a:r>
              <a:rPr lang="en-US" sz="1200" dirty="0">
                <a:solidFill>
                  <a:schemeClr val="accent5"/>
                </a:solidFill>
              </a:rPr>
              <a:t> angrenzenden </a:t>
            </a:r>
            <a:r>
              <a:rPr lang="en-US" sz="1200" dirty="0" err="1">
                <a:solidFill>
                  <a:schemeClr val="accent5"/>
                </a:solidFill>
              </a:rPr>
              <a:t>Bindehaut</a:t>
            </a:r>
            <a:endParaRPr lang="en-US" sz="1600" dirty="0">
              <a:solidFill>
                <a:schemeClr val="accent5"/>
              </a:solidFill>
            </a:endParaRPr>
          </a:p>
          <a:p>
            <a:endParaRPr lang="en-US" sz="1600" dirty="0">
              <a:solidFill>
                <a:schemeClr val="accent5"/>
              </a:solidFill>
            </a:endParaRPr>
          </a:p>
          <a:p>
            <a:r>
              <a:rPr lang="en-US" sz="1200" i="1" dirty="0">
                <a:solidFill>
                  <a:schemeClr val="accent5"/>
                </a:solidFill>
              </a:rPr>
              <a:t>Über welche Beschwerden klagen SLK-Patienten?</a:t>
            </a:r>
          </a:p>
          <a:p>
            <a:r>
              <a:rPr lang="en-US" sz="1200" dirty="0">
                <a:solidFill>
                  <a:schemeClr val="accent5"/>
                </a:solidFill>
              </a:rPr>
              <a:t>DES-ähnliche Beschwerden: Fremdkörpergefühl; Brennen</a:t>
            </a:r>
          </a:p>
          <a:p>
            <a:endParaRPr lang="en-US" sz="1600" dirty="0">
              <a:solidFill>
                <a:schemeClr val="accent5"/>
              </a:solidFill>
            </a:endParaRPr>
          </a:p>
          <a:p>
            <a:r>
              <a:rPr lang="en-US" sz="1200" i="1" dirty="0">
                <a:solidFill>
                  <a:schemeClr val="accent5"/>
                </a:solidFill>
              </a:rPr>
              <a:t>Bei der SLK neigen die Filamente dazu, sich auf eine bestimmte Weise zu verteilen. Wie sieht diese aus?</a:t>
            </a:r>
          </a:p>
          <a:p>
            <a:r>
              <a:rPr lang="en-US" sz="1200" dirty="0">
                <a:solidFill>
                  <a:schemeClr val="accent5"/>
                </a:solidFill>
              </a:rPr>
              <a:t>Sie beschränken sich in der Regel auf die obere Hornhaut</a:t>
            </a: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5727808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41</a:t>
            </a:fld>
            <a:endParaRPr lang="en-US" altLang="en-US"/>
          </a:p>
        </p:txBody>
      </p:sp>
      <p:sp>
        <p:nvSpPr>
          <p:cNvPr id="9" name="TextBox 8">
            <a:extLst>
              <a:ext uri="{FF2B5EF4-FFF2-40B4-BE49-F238E27FC236}">
                <a16:creationId xmlns:a16="http://schemas.microsoft.com/office/drawing/2014/main" id="{CA620AB6-5BF6-4BFF-BA54-CDBDD21D177F}"/>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endParaRPr lang="en-US" sz="1500" dirty="0">
              <a:solidFill>
                <a:schemeClr val="accent5"/>
              </a:solidFill>
            </a:endParaRPr>
          </a:p>
          <a:p>
            <a:endParaRPr lang="en-US" sz="1500" i="1" dirty="0">
              <a:solidFill>
                <a:schemeClr val="accent5"/>
              </a:solidFill>
            </a:endParaRPr>
          </a:p>
          <a:p>
            <a:r>
              <a:rPr lang="en-US" sz="1200" i="1" dirty="0">
                <a:solidFill>
                  <a:schemeClr val="accent5"/>
                </a:solidFill>
              </a:rPr>
              <a:t>Was ist SLK, kurz gesagt?</a:t>
            </a:r>
          </a:p>
          <a:p>
            <a:r>
              <a:rPr lang="en-US" sz="1200" dirty="0">
                <a:solidFill>
                  <a:schemeClr val="accent5"/>
                </a:solidFill>
              </a:rPr>
              <a:t>Eine chronische/rezidivierende Entzündung der oberen Limbusregion der Hornhaut und </a:t>
            </a:r>
            <a:r>
              <a:rPr lang="en-US" sz="1200" dirty="0" err="1">
                <a:solidFill>
                  <a:schemeClr val="accent5"/>
                </a:solidFill>
              </a:rPr>
              <a:t>der</a:t>
            </a:r>
            <a:r>
              <a:rPr lang="en-US" sz="1200" dirty="0">
                <a:solidFill>
                  <a:schemeClr val="accent5"/>
                </a:solidFill>
              </a:rPr>
              <a:t> angrenzenden </a:t>
            </a:r>
            <a:r>
              <a:rPr lang="en-US" sz="1200" dirty="0" err="1">
                <a:solidFill>
                  <a:schemeClr val="accent5"/>
                </a:solidFill>
              </a:rPr>
              <a:t>Bindehaut</a:t>
            </a:r>
            <a:endParaRPr lang="en-US" sz="1600" dirty="0">
              <a:solidFill>
                <a:schemeClr val="accent5"/>
              </a:solidFill>
            </a:endParaRPr>
          </a:p>
          <a:p>
            <a:endParaRPr lang="en-US" sz="1600" dirty="0">
              <a:solidFill>
                <a:schemeClr val="accent5"/>
              </a:solidFill>
            </a:endParaRPr>
          </a:p>
          <a:p>
            <a:r>
              <a:rPr lang="en-US" sz="1200" i="1" dirty="0">
                <a:solidFill>
                  <a:schemeClr val="accent5"/>
                </a:solidFill>
              </a:rPr>
              <a:t>Über welche Beschwerden klagen SLK-Patienten?</a:t>
            </a:r>
          </a:p>
          <a:p>
            <a:r>
              <a:rPr lang="en-US" sz="1200" dirty="0">
                <a:solidFill>
                  <a:schemeClr val="accent5"/>
                </a:solidFill>
              </a:rPr>
              <a:t>DES-ähnliche Beschwerden: Fremdkörpergefühl; Brennen</a:t>
            </a:r>
          </a:p>
          <a:p>
            <a:endParaRPr lang="en-US" sz="1600" dirty="0">
              <a:solidFill>
                <a:schemeClr val="accent5"/>
              </a:solidFill>
            </a:endParaRPr>
          </a:p>
          <a:p>
            <a:r>
              <a:rPr lang="en-US" sz="1200" i="1" dirty="0">
                <a:solidFill>
                  <a:schemeClr val="accent5"/>
                </a:solidFill>
              </a:rPr>
              <a:t>Bei der SLK neigen die Filamente dazu, sich auf eine bestimmte Weise zu verteilen. Wie sieht diese aus?</a:t>
            </a:r>
          </a:p>
          <a:p>
            <a:r>
              <a:rPr lang="de-DE" sz="1200" dirty="0">
                <a:solidFill>
                  <a:schemeClr val="accent5"/>
                </a:solidFill>
              </a:rPr>
              <a:t>Sie beschränken sich in der Regel auf die obere Hornhaut</a:t>
            </a:r>
            <a:endParaRPr lang="en-US" sz="1200" dirty="0">
              <a:solidFill>
                <a:schemeClr val="accent5"/>
              </a:solidFill>
            </a:endParaRP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1473278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42</a:t>
            </a:fld>
            <a:endParaRPr lang="en-US" altLang="en-US"/>
          </a:p>
        </p:txBody>
      </p:sp>
      <p:sp>
        <p:nvSpPr>
          <p:cNvPr id="9" name="TextBox 8">
            <a:extLst>
              <a:ext uri="{FF2B5EF4-FFF2-40B4-BE49-F238E27FC236}">
                <a16:creationId xmlns:a16="http://schemas.microsoft.com/office/drawing/2014/main" id="{F39BD8C0-19E7-4010-B4E7-5F2A05860181}"/>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endParaRPr lang="en-US" sz="1600" i="1" dirty="0">
              <a:solidFill>
                <a:schemeClr val="accent5"/>
              </a:solidFill>
            </a:endParaRPr>
          </a:p>
          <a:p>
            <a:r>
              <a:rPr lang="en-US" sz="1200" dirty="0">
                <a:solidFill>
                  <a:schemeClr val="accent5"/>
                </a:solidFill>
              </a:rPr>
              <a:t>Eine chronische/rezidivierende Entzündung der oberen Limbusregion der Hornhaut und </a:t>
            </a:r>
            <a:r>
              <a:rPr lang="en-US" sz="1200" dirty="0" err="1">
                <a:solidFill>
                  <a:schemeClr val="accent5"/>
                </a:solidFill>
              </a:rPr>
              <a:t>der</a:t>
            </a:r>
            <a:r>
              <a:rPr lang="en-US" sz="1200" dirty="0">
                <a:solidFill>
                  <a:schemeClr val="accent5"/>
                </a:solidFill>
              </a:rPr>
              <a:t> angrenzenden </a:t>
            </a:r>
            <a:r>
              <a:rPr lang="en-US" sz="1200" dirty="0" err="1">
                <a:solidFill>
                  <a:schemeClr val="accent5"/>
                </a:solidFill>
              </a:rPr>
              <a:t>Bindehaut</a:t>
            </a:r>
            <a:endParaRPr lang="en-US" sz="1600" dirty="0">
              <a:solidFill>
                <a:schemeClr val="accent5"/>
              </a:solidFill>
            </a:endParaRPr>
          </a:p>
          <a:p>
            <a:endParaRPr lang="en-US" sz="1600" dirty="0">
              <a:solidFill>
                <a:schemeClr val="accent5"/>
              </a:solidFill>
            </a:endParaRPr>
          </a:p>
          <a:p>
            <a:r>
              <a:rPr lang="en-US" sz="1200" i="1" dirty="0">
                <a:solidFill>
                  <a:schemeClr val="accent5"/>
                </a:solidFill>
              </a:rPr>
              <a:t>Über welche Beschwerden klagen SLK-Patienten?</a:t>
            </a:r>
          </a:p>
          <a:p>
            <a:r>
              <a:rPr lang="en-US" sz="1200" dirty="0">
                <a:solidFill>
                  <a:schemeClr val="accent5"/>
                </a:solidFill>
              </a:rPr>
              <a:t>DES-ähnliche Beschwerden: Fremdkörpergefühl; Brennen</a:t>
            </a:r>
          </a:p>
          <a:p>
            <a:endParaRPr lang="en-US" sz="1600" dirty="0">
              <a:solidFill>
                <a:schemeClr val="accent5"/>
              </a:solidFill>
            </a:endParaRPr>
          </a:p>
          <a:p>
            <a:r>
              <a:rPr lang="en-US" sz="1200" i="1" dirty="0">
                <a:solidFill>
                  <a:schemeClr val="accent5"/>
                </a:solidFill>
              </a:rPr>
              <a:t>Bei der SLK neigen die Filamente dazu, sich auf eine bestimmte Weise zu verteilen. Wie sieht diese aus?</a:t>
            </a:r>
          </a:p>
          <a:p>
            <a:r>
              <a:rPr lang="de-DE" sz="1200" dirty="0">
                <a:solidFill>
                  <a:schemeClr val="accent5"/>
                </a:solidFill>
              </a:rPr>
              <a:t>Sie beschränken sich in der Regel auf die obere Hornhaut</a:t>
            </a:r>
            <a:endParaRPr lang="en-US" sz="1200" dirty="0">
              <a:solidFill>
                <a:schemeClr val="accent5"/>
              </a:solidFill>
            </a:endParaRP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31152439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43</a:t>
            </a:fld>
            <a:endParaRPr lang="en-US" altLang="en-US"/>
          </a:p>
        </p:txBody>
      </p:sp>
      <p:sp>
        <p:nvSpPr>
          <p:cNvPr id="9" name="TextBox 8">
            <a:extLst>
              <a:ext uri="{FF2B5EF4-FFF2-40B4-BE49-F238E27FC236}">
                <a16:creationId xmlns:a16="http://schemas.microsoft.com/office/drawing/2014/main" id="{B18D0819-C3FA-4E55-84D7-04E491932ADB}"/>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chemeClr val="accent5"/>
              </a:solidFill>
            </a:endParaRPr>
          </a:p>
          <a:p>
            <a:endParaRPr lang="en-US" sz="1600" dirty="0">
              <a:solidFill>
                <a:schemeClr val="accent5"/>
              </a:solidFill>
            </a:endParaRPr>
          </a:p>
          <a:p>
            <a:r>
              <a:rPr lang="en-US" sz="1200" i="1" dirty="0">
                <a:solidFill>
                  <a:schemeClr val="accent5"/>
                </a:solidFill>
              </a:rPr>
              <a:t>Über welche Beschwerden klagen SLK-Patienten?</a:t>
            </a:r>
          </a:p>
          <a:p>
            <a:r>
              <a:rPr lang="en-US" sz="1200" dirty="0">
                <a:solidFill>
                  <a:schemeClr val="accent5"/>
                </a:solidFill>
              </a:rPr>
              <a:t>DES-ähnliche Beschwerden: Fremdkörpergefühl; Brennen</a:t>
            </a:r>
          </a:p>
          <a:p>
            <a:endParaRPr lang="en-US" sz="1600" dirty="0">
              <a:solidFill>
                <a:schemeClr val="accent5"/>
              </a:solidFill>
            </a:endParaRPr>
          </a:p>
          <a:p>
            <a:r>
              <a:rPr lang="en-US" sz="1200" i="1" dirty="0">
                <a:solidFill>
                  <a:schemeClr val="accent5"/>
                </a:solidFill>
              </a:rPr>
              <a:t>Bei der SLK neigen die Filamente dazu, sich auf eine bestimmte Weise zu verteilen. Wie sieht diese aus?</a:t>
            </a:r>
          </a:p>
          <a:p>
            <a:r>
              <a:rPr lang="de-DE" sz="1200" dirty="0">
                <a:solidFill>
                  <a:schemeClr val="accent5"/>
                </a:solidFill>
              </a:rPr>
              <a:t>Sie beschränken sich in der Regel auf die obere Hornhaut</a:t>
            </a:r>
            <a:endParaRPr lang="en-US" sz="1200" dirty="0">
              <a:solidFill>
                <a:schemeClr val="accent5"/>
              </a:solidFill>
            </a:endParaRP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5900590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44</a:t>
            </a:fld>
            <a:endParaRPr lang="en-US" altLang="en-US"/>
          </a:p>
        </p:txBody>
      </p:sp>
      <p:sp>
        <p:nvSpPr>
          <p:cNvPr id="10" name="TextBox 9">
            <a:extLst>
              <a:ext uri="{FF2B5EF4-FFF2-40B4-BE49-F238E27FC236}">
                <a16:creationId xmlns:a16="http://schemas.microsoft.com/office/drawing/2014/main" id="{58CB3FEB-2409-4138-B3FA-D163AD31410B}"/>
              </a:ext>
            </a:extLst>
          </p:cNvPr>
          <p:cNvSpPr txBox="1"/>
          <p:nvPr/>
        </p:nvSpPr>
        <p:spPr>
          <a:xfrm>
            <a:off x="3021336" y="5943600"/>
            <a:ext cx="3018776" cy="210314"/>
          </a:xfrm>
          <a:prstGeom prst="rect">
            <a:avLst/>
          </a:prstGeom>
          <a:noFill/>
        </p:spPr>
        <p:txBody>
          <a:bodyPr wrap="square" lIns="25400" tIns="12700" rIns="25400" bIns="12700" rtlCol="0">
            <a:spAutoFit/>
          </a:bodyPr>
          <a:lstStyle/>
          <a:p>
            <a:pPr algn="ctr"/>
            <a:r>
              <a:rPr lang="en-US" sz="1200" dirty="0"/>
              <a:t>SLK: </a:t>
            </a:r>
            <a:r>
              <a:rPr lang="en-US" sz="1200" dirty="0" err="1"/>
              <a:t>Injektion</a:t>
            </a:r>
            <a:r>
              <a:rPr lang="en-US" sz="1200" dirty="0"/>
              <a:t> in der </a:t>
            </a:r>
            <a:r>
              <a:rPr lang="en-US" sz="1200" dirty="0" err="1"/>
              <a:t>oberen</a:t>
            </a:r>
            <a:r>
              <a:rPr lang="en-US" sz="1200" dirty="0"/>
              <a:t> </a:t>
            </a:r>
            <a:r>
              <a:rPr lang="en-US" sz="1200" dirty="0" err="1"/>
              <a:t>Bindehaut</a:t>
            </a:r>
            <a:endParaRPr lang="en-US" sz="1200" dirty="0"/>
          </a:p>
        </p:txBody>
      </p:sp>
      <p:pic>
        <p:nvPicPr>
          <p:cNvPr id="11" name="Picture 10">
            <a:extLst>
              <a:ext uri="{FF2B5EF4-FFF2-40B4-BE49-F238E27FC236}">
                <a16:creationId xmlns:a16="http://schemas.microsoft.com/office/drawing/2014/main" id="{3F682CCB-74F8-4CCE-A623-AD7F4E377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78" y="2382348"/>
            <a:ext cx="4489922" cy="2055876"/>
          </a:xfrm>
          <a:prstGeom prst="rect">
            <a:avLst/>
          </a:prstGeom>
        </p:spPr>
      </p:pic>
      <p:pic>
        <p:nvPicPr>
          <p:cNvPr id="12" name="Picture 11">
            <a:extLst>
              <a:ext uri="{FF2B5EF4-FFF2-40B4-BE49-F238E27FC236}">
                <a16:creationId xmlns:a16="http://schemas.microsoft.com/office/drawing/2014/main" id="{53602FBD-BBDA-4490-BD52-B07D34CC1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1996187"/>
            <a:ext cx="4207646" cy="2804413"/>
          </a:xfrm>
          <a:prstGeom prst="rect">
            <a:avLst/>
          </a:prstGeom>
        </p:spPr>
      </p:pic>
    </p:spTree>
    <p:extLst>
      <p:ext uri="{BB962C8B-B14F-4D97-AF65-F5344CB8AC3E}">
        <p14:creationId xmlns:p14="http://schemas.microsoft.com/office/powerpoint/2010/main" val="37792577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45</a:t>
            </a:fld>
            <a:endParaRPr lang="en-US" altLang="en-US"/>
          </a:p>
        </p:txBody>
      </p:sp>
      <p:sp>
        <p:nvSpPr>
          <p:cNvPr id="9" name="TextBox 8">
            <a:extLst>
              <a:ext uri="{FF2B5EF4-FFF2-40B4-BE49-F238E27FC236}">
                <a16:creationId xmlns:a16="http://schemas.microsoft.com/office/drawing/2014/main" id="{35C4E137-6D1B-4ADD-ACA7-52A6E77EA5BA}"/>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rgbClr val="0000FF"/>
              </a:solidFill>
            </a:endParaRPr>
          </a:p>
          <a:p>
            <a:endParaRPr lang="en-US" sz="1600" dirty="0">
              <a:solidFill>
                <a:srgbClr val="0000FF"/>
              </a:solidFill>
            </a:endParaRPr>
          </a:p>
          <a:p>
            <a:r>
              <a:rPr lang="en-US" sz="1200" i="1" dirty="0">
                <a:solidFill>
                  <a:srgbClr val="0000FF"/>
                </a:solidFill>
              </a:rPr>
              <a:t>Über welche Beschwerden klagen SLK-Patienten?</a:t>
            </a:r>
            <a:endParaRPr lang="en-US" sz="1600" i="1" dirty="0">
              <a:solidFill>
                <a:schemeClr val="accent5"/>
              </a:solidFill>
            </a:endParaRPr>
          </a:p>
          <a:p>
            <a:r>
              <a:rPr lang="en-US" sz="1200" dirty="0">
                <a:solidFill>
                  <a:schemeClr val="accent5"/>
                </a:solidFill>
              </a:rPr>
              <a:t>DES-ähnliche Beschwerden: Fremdkörpergefühl; Brennen</a:t>
            </a:r>
          </a:p>
          <a:p>
            <a:endParaRPr lang="en-US" sz="1600" dirty="0">
              <a:solidFill>
                <a:schemeClr val="accent5"/>
              </a:solidFill>
            </a:endParaRPr>
          </a:p>
          <a:p>
            <a:r>
              <a:rPr lang="en-US" sz="1200" i="1" dirty="0">
                <a:solidFill>
                  <a:schemeClr val="accent5"/>
                </a:solidFill>
              </a:rPr>
              <a:t>Bei der SLK neigen die Filamente dazu, sich auf eine bestimmte Weise zu verteilen. Wie sieht diese aus?</a:t>
            </a:r>
          </a:p>
          <a:p>
            <a:r>
              <a:rPr lang="de-DE" sz="1200" dirty="0">
                <a:solidFill>
                  <a:schemeClr val="accent5"/>
                </a:solidFill>
              </a:rPr>
              <a:t>Sie beschränken sich in der Regel auf die obere Hornhaut</a:t>
            </a:r>
            <a:endParaRPr lang="en-US" sz="1200" dirty="0">
              <a:solidFill>
                <a:schemeClr val="accent5"/>
              </a:solidFill>
            </a:endParaRP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42488253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46</a:t>
            </a:fld>
            <a:endParaRPr lang="en-US" altLang="en-US"/>
          </a:p>
        </p:txBody>
      </p:sp>
      <p:sp>
        <p:nvSpPr>
          <p:cNvPr id="9" name="TextBox 8">
            <a:extLst>
              <a:ext uri="{FF2B5EF4-FFF2-40B4-BE49-F238E27FC236}">
                <a16:creationId xmlns:a16="http://schemas.microsoft.com/office/drawing/2014/main" id="{CA0A71A2-5C0E-4271-914D-C50FF5179E3E}"/>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rgbClr val="0000FF"/>
              </a:solidFill>
            </a:endParaRPr>
          </a:p>
          <a:p>
            <a:endParaRPr lang="en-US" sz="1600"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endParaRPr lang="en-US" sz="1600" dirty="0">
              <a:solidFill>
                <a:schemeClr val="accent5"/>
              </a:solidFill>
            </a:endParaRPr>
          </a:p>
          <a:p>
            <a:endParaRPr lang="en-US" sz="1600" dirty="0">
              <a:solidFill>
                <a:schemeClr val="accent5"/>
              </a:solidFill>
            </a:endParaRPr>
          </a:p>
          <a:p>
            <a:r>
              <a:rPr lang="en-US" sz="1200" i="1" dirty="0">
                <a:solidFill>
                  <a:schemeClr val="accent5"/>
                </a:solidFill>
              </a:rPr>
              <a:t>Bei der SLK neigen die Filamente dazu, sich auf eine bestimmte Weise zu verteilen. Wie sieht diese aus?</a:t>
            </a:r>
          </a:p>
          <a:p>
            <a:r>
              <a:rPr lang="de-DE" sz="1200" dirty="0">
                <a:solidFill>
                  <a:schemeClr val="accent5"/>
                </a:solidFill>
              </a:rPr>
              <a:t>Sie beschränken sich in der Regel auf die obere Hornhaut</a:t>
            </a:r>
            <a:endParaRPr lang="en-US" sz="1200" dirty="0">
              <a:solidFill>
                <a:schemeClr val="accent5"/>
              </a:solidFill>
            </a:endParaRP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853378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47</a:t>
            </a:fld>
            <a:endParaRPr lang="en-US" altLang="en-US"/>
          </a:p>
        </p:txBody>
      </p:sp>
      <p:sp>
        <p:nvSpPr>
          <p:cNvPr id="2" name="Oval 1">
            <a:extLst>
              <a:ext uri="{FF2B5EF4-FFF2-40B4-BE49-F238E27FC236}">
                <a16:creationId xmlns:a16="http://schemas.microsoft.com/office/drawing/2014/main" id="{FBF28FD7-4BF2-4A05-A517-894EA8D6CAC8}"/>
              </a:ext>
            </a:extLst>
          </p:cNvPr>
          <p:cNvSpPr/>
          <p:nvPr/>
        </p:nvSpPr>
        <p:spPr>
          <a:xfrm>
            <a:off x="4114800" y="3581400"/>
            <a:ext cx="35814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7BA33B4-D47E-4F89-9198-FF2CB513A4E5}"/>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73948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rgbClr val="0000FF"/>
              </a:solidFill>
            </a:endParaRPr>
          </a:p>
          <a:p>
            <a:endParaRPr lang="en-US" sz="1600"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a:p>
            <a:endParaRPr lang="en-US" sz="1600" dirty="0">
              <a:solidFill>
                <a:srgbClr val="0000FF"/>
              </a:solidFill>
            </a:endParaRPr>
          </a:p>
          <a:p>
            <a:r>
              <a:rPr lang="en-US" sz="1200" i="1" dirty="0">
                <a:solidFill>
                  <a:srgbClr val="0000FF"/>
                </a:solidFill>
              </a:rPr>
              <a:t>Bei der SLK neigen die Filamente dazu, sich auf eine bestimmte Weise zu verteilen. Wie sieht diese aus?</a:t>
            </a:r>
          </a:p>
          <a:p>
            <a:r>
              <a:rPr lang="en-US" sz="1200" dirty="0">
                <a:solidFill>
                  <a:schemeClr val="accent5"/>
                </a:solidFill>
              </a:rPr>
              <a:t>Sie beschränken sich in der Regel auf die obere Hornhaut</a:t>
            </a: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18927877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48</a:t>
            </a:fld>
            <a:endParaRPr lang="en-US" altLang="en-US"/>
          </a:p>
        </p:txBody>
      </p:sp>
      <p:sp>
        <p:nvSpPr>
          <p:cNvPr id="8" name="TextBox 7">
            <a:extLst>
              <a:ext uri="{FF2B5EF4-FFF2-40B4-BE49-F238E27FC236}">
                <a16:creationId xmlns:a16="http://schemas.microsoft.com/office/drawing/2014/main" id="{C643653F-DD7A-43DF-BC7B-EEDF1F4D07DB}"/>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rgbClr val="0000FF"/>
              </a:solidFill>
            </a:endParaRPr>
          </a:p>
          <a:p>
            <a:endParaRPr lang="en-US" sz="1600"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a:p>
            <a:endParaRPr lang="en-US" sz="1600" dirty="0">
              <a:solidFill>
                <a:srgbClr val="0000FF"/>
              </a:solidFill>
            </a:endParaRPr>
          </a:p>
          <a:p>
            <a:r>
              <a:rPr lang="en-US" sz="1200" i="1" dirty="0">
                <a:solidFill>
                  <a:srgbClr val="0000FF"/>
                </a:solidFill>
              </a:rPr>
              <a:t>Bei der SLK neigen die Filamente dazu, sich auf eine bestimmte Weise zu verteilen. Wie sieht diese aus?</a:t>
            </a:r>
          </a:p>
          <a:p>
            <a:r>
              <a:rPr lang="de-DE" sz="1200" dirty="0">
                <a:solidFill>
                  <a:srgbClr val="0000FF"/>
                </a:solidFill>
              </a:rPr>
              <a:t>Sie beschränken sich in der Regel auf die obere Hornhaut</a:t>
            </a:r>
            <a:endParaRPr lang="en-US" sz="1600" dirty="0">
              <a:solidFill>
                <a:schemeClr val="accent5"/>
              </a:solidFill>
            </a:endParaRPr>
          </a:p>
          <a:p>
            <a:endParaRPr lang="en-US" sz="1600" i="1" dirty="0">
              <a:solidFill>
                <a:schemeClr val="accent5"/>
              </a:solidFill>
            </a:endParaRPr>
          </a:p>
          <a:p>
            <a:r>
              <a:rPr lang="en-US" sz="1200" i="1" dirty="0">
                <a:solidFill>
                  <a:schemeClr val="accent5"/>
                </a:solidFill>
              </a:rPr>
              <a:t>Mit welcher systemischen Erkrankung ist SLK assoziiert?</a:t>
            </a:r>
          </a:p>
          <a:p>
            <a:r>
              <a:rPr lang="en-US" sz="1200" dirty="0">
                <a:solidFill>
                  <a:schemeClr val="accent5"/>
                </a:solidFill>
              </a:rPr>
              <a:t>Schilddrüsenerkrankung</a:t>
            </a:r>
          </a:p>
        </p:txBody>
      </p:sp>
    </p:spTree>
    <p:extLst>
      <p:ext uri="{BB962C8B-B14F-4D97-AF65-F5344CB8AC3E}">
        <p14:creationId xmlns:p14="http://schemas.microsoft.com/office/powerpoint/2010/main" val="3497526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49</a:t>
            </a:fld>
            <a:endParaRPr lang="en-US" altLang="en-US"/>
          </a:p>
        </p:txBody>
      </p:sp>
      <p:sp>
        <p:nvSpPr>
          <p:cNvPr id="7" name="TextBox 6">
            <a:extLst>
              <a:ext uri="{FF2B5EF4-FFF2-40B4-BE49-F238E27FC236}">
                <a16:creationId xmlns:a16="http://schemas.microsoft.com/office/drawing/2014/main" id="{9CB71D4A-E517-476C-A48B-06FF452E0461}"/>
              </a:ext>
            </a:extLst>
          </p:cNvPr>
          <p:cNvSpPr txBox="1"/>
          <p:nvPr/>
        </p:nvSpPr>
        <p:spPr>
          <a:xfrm>
            <a:off x="2816162" y="5943600"/>
            <a:ext cx="3429144" cy="369332"/>
          </a:xfrm>
          <a:prstGeom prst="rect">
            <a:avLst/>
          </a:prstGeom>
          <a:noFill/>
        </p:spPr>
        <p:txBody>
          <a:bodyPr wrap="square" lIns="25400" tIns="12700" rIns="25400" bIns="12700" rtlCol="0">
            <a:spAutoFit/>
          </a:bodyPr>
          <a:lstStyle/>
          <a:p>
            <a:pPr algn="ctr"/>
            <a:r>
              <a:rPr lang="en-US" sz="1200" dirty="0"/>
              <a:t>SLK: Filamente im oberen Hornhautbereich</a:t>
            </a:r>
          </a:p>
        </p:txBody>
      </p:sp>
      <p:pic>
        <p:nvPicPr>
          <p:cNvPr id="8" name="Picture 7">
            <a:extLst>
              <a:ext uri="{FF2B5EF4-FFF2-40B4-BE49-F238E27FC236}">
                <a16:creationId xmlns:a16="http://schemas.microsoft.com/office/drawing/2014/main" id="{C408E7C3-C943-4117-971C-840D907890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5947" y="1463675"/>
            <a:ext cx="5872105" cy="3930650"/>
          </a:xfrm>
          <a:prstGeom prst="rect">
            <a:avLst/>
          </a:prstGeom>
        </p:spPr>
      </p:pic>
    </p:spTree>
    <p:extLst>
      <p:ext uri="{BB962C8B-B14F-4D97-AF65-F5344CB8AC3E}">
        <p14:creationId xmlns:p14="http://schemas.microsoft.com/office/powerpoint/2010/main" val="313630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12954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a:t>
            </a:r>
            <a:r>
              <a:rPr lang="en-US" altLang="en-US" sz="1200" i="1" dirty="0">
                <a:solidFill>
                  <a:schemeClr val="bg1">
                    <a:lumMod val="75000"/>
                  </a:schemeClr>
                </a:solidFill>
              </a:rPr>
              <a:t>, die </a:t>
            </a:r>
            <a:r>
              <a:rPr lang="en-US" altLang="en-US" sz="1200" b="1" dirty="0">
                <a:solidFill>
                  <a:srgbClr val="0000FF"/>
                </a:solidFill>
              </a:rPr>
              <a:t>an der Hornhautoberfläche </a:t>
            </a:r>
            <a:r>
              <a:rPr lang="en-US" altLang="en-US" sz="1200" b="1" i="1" u="sng" dirty="0">
                <a:solidFill>
                  <a:srgbClr val="0000FF"/>
                </a:solidFill>
              </a:rPr>
              <a:t>haften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a:t>
            </a:fld>
            <a:endParaRPr lang="en-US" altLang="en-US"/>
          </a:p>
        </p:txBody>
      </p:sp>
      <p:sp>
        <p:nvSpPr>
          <p:cNvPr id="6" name="TextBox 5">
            <a:extLst>
              <a:ext uri="{FF2B5EF4-FFF2-40B4-BE49-F238E27FC236}">
                <a16:creationId xmlns:a16="http://schemas.microsoft.com/office/drawing/2014/main" id="{DE392DF2-3FAA-43B6-B36F-634D2ADBC6E3}"/>
              </a:ext>
            </a:extLst>
          </p:cNvPr>
          <p:cNvSpPr txBox="1"/>
          <p:nvPr/>
        </p:nvSpPr>
        <p:spPr>
          <a:xfrm>
            <a:off x="723900" y="3749040"/>
            <a:ext cx="7696200" cy="2062103"/>
          </a:xfrm>
          <a:prstGeom prst="rect">
            <a:avLst/>
          </a:prstGeom>
          <a:solidFill>
            <a:schemeClr val="accent6">
              <a:lumMod val="60000"/>
              <a:lumOff val="40000"/>
            </a:schemeClr>
          </a:solidFill>
        </p:spPr>
        <p:txBody>
          <a:bodyPr wrap="square" lIns="25400" tIns="12700" rIns="25400" bIns="12700" rtlCol="0">
            <a:spAutoFit/>
          </a:bodyPr>
          <a:lstStyle/>
          <a:p>
            <a:r>
              <a:rPr lang="en-US" sz="1200" dirty="0">
                <a:solidFill>
                  <a:srgbClr val="0000FF"/>
                </a:solidFill>
              </a:rPr>
              <a:t>Es gibt „anhaftend“ und es gibt </a:t>
            </a:r>
            <a:r>
              <a:rPr lang="en-US" sz="1200" b="1" i="1" dirty="0">
                <a:solidFill>
                  <a:srgbClr val="0000FF"/>
                </a:solidFill>
              </a:rPr>
              <a:t>„anhaftend</a:t>
            </a:r>
            <a:r>
              <a:rPr lang="en-US" sz="1200" dirty="0">
                <a:solidFill>
                  <a:srgbClr val="0000FF"/>
                </a:solidFill>
              </a:rPr>
              <a:t>“. Hier sind zwei Fragen, um festzustellen, wie stark Filamente tatsächlich an der Hornhaut haften…</a:t>
            </a:r>
          </a:p>
          <a:p>
            <a:r>
              <a:rPr lang="en-US" sz="1200" i="1" dirty="0">
                <a:solidFill>
                  <a:srgbClr val="0000FF"/>
                </a:solidFill>
              </a:rPr>
              <a:t>Erstens: Bleiben die Filamente auch beim Blinzeln an der Hornhaut haften?</a:t>
            </a:r>
          </a:p>
          <a:p>
            <a:r>
              <a:rPr lang="en-US" sz="1200" dirty="0">
                <a:solidFill>
                  <a:srgbClr val="0000FF"/>
                </a:solidFill>
              </a:rPr>
              <a:t>Ja (mit einer Ausnahme … dazu gleich mehr)</a:t>
            </a:r>
            <a:endParaRPr lang="en-US" sz="1600" dirty="0">
              <a:solidFill>
                <a:schemeClr val="accent6">
                  <a:lumMod val="60000"/>
                  <a:lumOff val="40000"/>
                </a:schemeClr>
              </a:solidFill>
            </a:endParaRPr>
          </a:p>
          <a:p>
            <a:endParaRPr lang="en-US" sz="1600" i="1" dirty="0">
              <a:solidFill>
                <a:schemeClr val="accent6">
                  <a:lumMod val="60000"/>
                  <a:lumOff val="40000"/>
                </a:schemeClr>
              </a:solidFill>
            </a:endParaRPr>
          </a:p>
          <a:p>
            <a:r>
              <a:rPr lang="en-US" sz="1200" i="1" dirty="0">
                <a:solidFill>
                  <a:schemeClr val="accent6">
                    <a:lumMod val="60000"/>
                    <a:lumOff val="40000"/>
                  </a:schemeClr>
                </a:solidFill>
              </a:rPr>
              <a:t>Gut, nun zum eigentlichen Test der Hornhauthaftung: Hinterlässt ein Filament beim Entfernen einen Epitheldefekt?</a:t>
            </a:r>
          </a:p>
          <a:p>
            <a:r>
              <a:rPr lang="en-US" sz="1200" dirty="0">
                <a:solidFill>
                  <a:schemeClr val="accent6">
                    <a:lumMod val="60000"/>
                    <a:lumOff val="40000"/>
                  </a:schemeClr>
                </a:solidFill>
              </a:rPr>
              <a:t>Ja</a:t>
            </a:r>
          </a:p>
        </p:txBody>
      </p:sp>
    </p:spTree>
    <p:extLst>
      <p:ext uri="{BB962C8B-B14F-4D97-AF65-F5344CB8AC3E}">
        <p14:creationId xmlns:p14="http://schemas.microsoft.com/office/powerpoint/2010/main" val="32637873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4EA1ABF2-7395-4323-88A2-910C624548C5}"/>
              </a:ext>
            </a:extLst>
          </p:cNvPr>
          <p:cNvSpPr txBox="1">
            <a:spLocks noChangeArrowheads="1"/>
          </p:cNvSpPr>
          <p:nvPr/>
        </p:nvSpPr>
        <p:spPr bwMode="auto">
          <a:xfrm>
            <a:off x="457200" y="1524000"/>
            <a:ext cx="8458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28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4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0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18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18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9pPr>
          </a:lstStyle>
          <a:p>
            <a:pPr eaLnBrk="1" hangingPunct="1"/>
            <a:r>
              <a:rPr lang="en-US" altLang="en-US" sz="1200" i="1" kern="0" dirty="0">
                <a:solidFill>
                  <a:schemeClr val="bg1">
                    <a:lumMod val="75000"/>
                  </a:schemeClr>
                </a:solidFill>
              </a:rPr>
              <a:t>Was </a:t>
            </a:r>
            <a:r>
              <a:rPr lang="en-US" altLang="en-US" sz="1200" i="1" kern="0" dirty="0" err="1">
                <a:solidFill>
                  <a:schemeClr val="bg1">
                    <a:lumMod val="75000"/>
                  </a:schemeClr>
                </a:solidFill>
              </a:rPr>
              <a:t>versteht</a:t>
            </a:r>
            <a:r>
              <a:rPr lang="en-US" altLang="en-US" sz="1200" i="1" kern="0" dirty="0">
                <a:solidFill>
                  <a:schemeClr val="bg1">
                    <a:lumMod val="75000"/>
                  </a:schemeClr>
                </a:solidFill>
              </a:rPr>
              <a:t> man in </a:t>
            </a:r>
            <a:r>
              <a:rPr lang="en-US" altLang="en-US" sz="1200" i="1" kern="0" dirty="0" err="1">
                <a:solidFill>
                  <a:schemeClr val="bg1">
                    <a:lumMod val="75000"/>
                  </a:schemeClr>
                </a:solidFill>
              </a:rPr>
              <a:t>diesem</a:t>
            </a:r>
            <a:r>
              <a:rPr lang="en-US" altLang="en-US" sz="1200" i="1" kern="0" dirty="0">
                <a:solidFill>
                  <a:schemeClr val="bg1">
                    <a:lumMod val="75000"/>
                  </a:schemeClr>
                </a:solidFill>
              </a:rPr>
              <a:t> Zusammenhang </a:t>
            </a:r>
            <a:r>
              <a:rPr lang="en-US" altLang="en-US" sz="1200" i="1" kern="0" dirty="0" err="1">
                <a:solidFill>
                  <a:schemeClr val="bg1">
                    <a:lumMod val="75000"/>
                  </a:schemeClr>
                </a:solidFill>
              </a:rPr>
              <a:t>unter</a:t>
            </a:r>
            <a:r>
              <a:rPr lang="en-US" altLang="en-US" sz="1200" i="1" kern="0" dirty="0">
                <a:solidFill>
                  <a:schemeClr val="bg1">
                    <a:lumMod val="75000"/>
                  </a:schemeClr>
                </a:solidFill>
              </a:rPr>
              <a:t> </a:t>
            </a:r>
            <a:r>
              <a:rPr lang="en-US" altLang="en-US" sz="1200" kern="0" dirty="0" err="1">
                <a:solidFill>
                  <a:schemeClr val="bg1">
                    <a:lumMod val="75000"/>
                  </a:schemeClr>
                </a:solidFill>
              </a:rPr>
              <a:t>Filamenten</a:t>
            </a:r>
            <a:r>
              <a:rPr lang="en-US" altLang="en-US" sz="1200" kern="0" dirty="0">
                <a:solidFill>
                  <a:schemeClr val="bg1">
                    <a:lumMod val="75000"/>
                  </a:schemeClr>
                </a:solidFill>
              </a:rPr>
              <a:t>? Es </a:t>
            </a:r>
            <a:r>
              <a:rPr lang="en-US" altLang="en-US" sz="1200" kern="0" dirty="0" err="1">
                <a:solidFill>
                  <a:schemeClr val="bg1">
                    <a:lumMod val="75000"/>
                  </a:schemeClr>
                </a:solidFill>
              </a:rPr>
              <a:t>handelt</a:t>
            </a:r>
            <a:r>
              <a:rPr lang="en-US" altLang="en-US" sz="1200" kern="0" dirty="0">
                <a:solidFill>
                  <a:schemeClr val="bg1">
                    <a:lumMod val="75000"/>
                  </a:schemeClr>
                </a:solidFill>
              </a:rPr>
              <a:t> </a:t>
            </a:r>
            <a:r>
              <a:rPr lang="en-US" altLang="en-US" sz="1200" kern="0" dirty="0" err="1">
                <a:solidFill>
                  <a:schemeClr val="bg1">
                    <a:lumMod val="75000"/>
                  </a:schemeClr>
                </a:solidFill>
              </a:rPr>
              <a:t>sich</a:t>
            </a:r>
            <a:r>
              <a:rPr lang="en-US" altLang="en-US" sz="1200" kern="0" dirty="0">
                <a:solidFill>
                  <a:schemeClr val="bg1">
                    <a:lumMod val="75000"/>
                  </a:schemeClr>
                </a:solidFill>
              </a:rPr>
              <a:t> um Stränge </a:t>
            </a:r>
            <a:r>
              <a:rPr lang="en-US" altLang="en-US" sz="1200" kern="0" dirty="0" err="1">
                <a:solidFill>
                  <a:schemeClr val="bg1">
                    <a:lumMod val="75000"/>
                  </a:schemeClr>
                </a:solidFill>
              </a:rPr>
              <a:t>aus</a:t>
            </a:r>
            <a:r>
              <a:rPr lang="en-US" altLang="en-US" sz="1200" kern="0" dirty="0">
                <a:solidFill>
                  <a:schemeClr val="bg1">
                    <a:lumMod val="75000"/>
                  </a:schemeClr>
                </a:solidFill>
              </a:rPr>
              <a:t> </a:t>
            </a:r>
            <a:r>
              <a:rPr lang="en-US" altLang="en-US" sz="1200" kern="0" dirty="0" err="1">
                <a:solidFill>
                  <a:schemeClr val="bg1">
                    <a:lumMod val="75000"/>
                  </a:schemeClr>
                </a:solidFill>
              </a:rPr>
              <a:t>abgestorbenen</a:t>
            </a:r>
            <a:r>
              <a:rPr lang="en-US" altLang="en-US" sz="1200" kern="0" dirty="0">
                <a:solidFill>
                  <a:schemeClr val="bg1">
                    <a:lumMod val="75000"/>
                  </a:schemeClr>
                </a:solidFill>
              </a:rPr>
              <a:t> </a:t>
            </a:r>
            <a:r>
              <a:rPr lang="en-US" altLang="en-US" sz="1200" kern="0" dirty="0" err="1">
                <a:solidFill>
                  <a:schemeClr val="bg1">
                    <a:lumMod val="75000"/>
                  </a:schemeClr>
                </a:solidFill>
              </a:rPr>
              <a:t>Epithelzellen</a:t>
            </a:r>
            <a:r>
              <a:rPr lang="en-US" altLang="en-US" sz="1200" kern="0" dirty="0">
                <a:solidFill>
                  <a:schemeClr val="bg1">
                    <a:lumMod val="75000"/>
                  </a:schemeClr>
                </a:solidFill>
              </a:rPr>
              <a:t> und </a:t>
            </a:r>
            <a:r>
              <a:rPr lang="en-US" altLang="en-US" sz="1200" kern="0" dirty="0" err="1">
                <a:solidFill>
                  <a:schemeClr val="bg1">
                    <a:lumMod val="75000"/>
                  </a:schemeClr>
                </a:solidFill>
              </a:rPr>
              <a:t>Schleim</a:t>
            </a:r>
            <a:r>
              <a:rPr lang="en-US" altLang="en-US" sz="1200" kern="0" dirty="0">
                <a:solidFill>
                  <a:schemeClr val="bg1">
                    <a:lumMod val="75000"/>
                  </a:schemeClr>
                </a:solidFill>
              </a:rPr>
              <a:t>, die an der </a:t>
            </a:r>
            <a:r>
              <a:rPr lang="en-US" altLang="en-US" sz="1200" kern="0" dirty="0" err="1">
                <a:solidFill>
                  <a:schemeClr val="bg1">
                    <a:lumMod val="75000"/>
                  </a:schemeClr>
                </a:solidFill>
              </a:rPr>
              <a:t>Hornhautoberfläche</a:t>
            </a:r>
            <a:r>
              <a:rPr lang="en-US" altLang="en-US" sz="1200" kern="0" dirty="0">
                <a:solidFill>
                  <a:schemeClr val="bg1">
                    <a:lumMod val="75000"/>
                  </a:schemeClr>
                </a:solidFill>
              </a:rPr>
              <a:t> </a:t>
            </a:r>
            <a:r>
              <a:rPr lang="en-US" altLang="en-US" sz="1200" kern="0" dirty="0" err="1">
                <a:solidFill>
                  <a:schemeClr val="bg1">
                    <a:lumMod val="75000"/>
                  </a:schemeClr>
                </a:solidFill>
              </a:rPr>
              <a:t>haften</a:t>
            </a:r>
            <a:endParaRPr lang="en-US" altLang="en-US" sz="1200" kern="0" dirty="0">
              <a:solidFill>
                <a:schemeClr val="bg1">
                  <a:lumMod val="75000"/>
                </a:schemeClr>
              </a:solidFill>
            </a:endParaRPr>
          </a:p>
          <a:p>
            <a:pPr eaLnBrk="1" hangingPunct="1"/>
            <a:r>
              <a:rPr lang="de-DE" altLang="en-US" sz="1200" i="1" kern="0" dirty="0">
                <a:solidFill>
                  <a:schemeClr val="bg1">
                    <a:lumMod val="75000"/>
                  </a:schemeClr>
                </a:solidFill>
              </a:rPr>
              <a:t>Über welche Beschwerden klagen Patienten mit Filamenten</a:t>
            </a:r>
            <a:r>
              <a:rPr lang="en-US" altLang="en-US" sz="1200" i="1" kern="0" dirty="0">
                <a:solidFill>
                  <a:schemeClr val="bg1">
                    <a:lumMod val="75000"/>
                  </a:schemeClr>
                </a:solidFill>
              </a:rPr>
              <a:t>? </a:t>
            </a:r>
            <a:r>
              <a:rPr lang="en-US" altLang="en-US" sz="1200" kern="0" dirty="0">
                <a:solidFill>
                  <a:schemeClr val="bg1">
                    <a:lumMod val="75000"/>
                  </a:schemeClr>
                </a:solidFill>
              </a:rPr>
              <a:t>             </a:t>
            </a:r>
            <a:r>
              <a:rPr lang="en-US" altLang="en-US" sz="1200" kern="0" dirty="0" err="1">
                <a:solidFill>
                  <a:schemeClr val="bg1">
                    <a:lumMod val="75000"/>
                  </a:schemeClr>
                </a:solidFill>
              </a:rPr>
              <a:t>Fremdkörpergefühl</a:t>
            </a:r>
            <a:endParaRPr lang="en-US" altLang="en-US" sz="1200" kern="0" dirty="0">
              <a:solidFill>
                <a:schemeClr val="bg1">
                  <a:lumMod val="75000"/>
                </a:schemeClr>
              </a:solidFill>
            </a:endParaRPr>
          </a:p>
          <a:p>
            <a:pPr eaLnBrk="1" hangingPunct="1"/>
            <a:r>
              <a:rPr lang="en-US" altLang="en-US" sz="1200" i="1" kern="0" dirty="0">
                <a:solidFill>
                  <a:schemeClr val="bg1">
                    <a:lumMod val="75000"/>
                  </a:schemeClr>
                </a:solidFill>
              </a:rPr>
              <a:t>Was </a:t>
            </a:r>
            <a:r>
              <a:rPr lang="en-US" altLang="en-US" sz="1200" i="1" kern="0" dirty="0" err="1">
                <a:solidFill>
                  <a:schemeClr val="bg1">
                    <a:lumMod val="75000"/>
                  </a:schemeClr>
                </a:solidFill>
              </a:rPr>
              <a:t>ist</a:t>
            </a:r>
            <a:r>
              <a:rPr lang="en-US" altLang="en-US" sz="1200" i="1" kern="0" dirty="0">
                <a:solidFill>
                  <a:schemeClr val="bg1">
                    <a:lumMod val="75000"/>
                  </a:schemeClr>
                </a:solidFill>
              </a:rPr>
              <a:t> der </a:t>
            </a:r>
            <a:r>
              <a:rPr lang="en-US" altLang="en-US" sz="1200" i="1" kern="0" dirty="0" err="1">
                <a:solidFill>
                  <a:schemeClr val="bg1">
                    <a:lumMod val="75000"/>
                  </a:schemeClr>
                </a:solidFill>
              </a:rPr>
              <a:t>Schlüssel</a:t>
            </a:r>
            <a:r>
              <a:rPr lang="en-US" altLang="en-US" sz="1200" i="1" kern="0" dirty="0">
                <a:solidFill>
                  <a:schemeClr val="bg1">
                    <a:lumMod val="75000"/>
                  </a:schemeClr>
                </a:solidFill>
              </a:rPr>
              <a:t> </a:t>
            </a:r>
            <a:r>
              <a:rPr lang="en-US" altLang="en-US" sz="1200" i="1" kern="0" dirty="0" err="1">
                <a:solidFill>
                  <a:schemeClr val="bg1">
                    <a:lumMod val="75000"/>
                  </a:schemeClr>
                </a:solidFill>
              </a:rPr>
              <a:t>zur</a:t>
            </a:r>
            <a:r>
              <a:rPr lang="en-US" altLang="en-US" sz="1200" i="1" kern="0" dirty="0">
                <a:solidFill>
                  <a:schemeClr val="bg1">
                    <a:lumMod val="75000"/>
                  </a:schemeClr>
                </a:solidFill>
              </a:rPr>
              <a:t> </a:t>
            </a:r>
            <a:r>
              <a:rPr lang="en-US" altLang="en-US" sz="1200" i="1" kern="0" dirty="0" err="1">
                <a:solidFill>
                  <a:schemeClr val="bg1">
                    <a:lumMod val="75000"/>
                  </a:schemeClr>
                </a:solidFill>
              </a:rPr>
              <a:t>erfolgreichen</a:t>
            </a:r>
            <a:r>
              <a:rPr lang="en-US" altLang="en-US" sz="1200" i="1" kern="0" dirty="0">
                <a:solidFill>
                  <a:schemeClr val="bg1">
                    <a:lumMod val="75000"/>
                  </a:schemeClr>
                </a:solidFill>
              </a:rPr>
              <a:t> </a:t>
            </a:r>
            <a:r>
              <a:rPr lang="en-US" altLang="en-US" sz="1200" i="1" kern="0" dirty="0" err="1">
                <a:solidFill>
                  <a:schemeClr val="bg1">
                    <a:lumMod val="75000"/>
                  </a:schemeClr>
                </a:solidFill>
              </a:rPr>
              <a:t>Behandlung</a:t>
            </a:r>
            <a:r>
              <a:rPr lang="en-US" altLang="en-US" sz="1200" i="1" kern="0" dirty="0">
                <a:solidFill>
                  <a:schemeClr val="bg1">
                    <a:lumMod val="75000"/>
                  </a:schemeClr>
                </a:solidFill>
              </a:rPr>
              <a:t> </a:t>
            </a:r>
            <a:r>
              <a:rPr lang="en-US" altLang="en-US" sz="1200" i="1" kern="0" dirty="0" err="1">
                <a:solidFill>
                  <a:schemeClr val="bg1">
                    <a:lumMod val="75000"/>
                  </a:schemeClr>
                </a:solidFill>
              </a:rPr>
              <a:t>einer</a:t>
            </a:r>
            <a:r>
              <a:rPr lang="en-US" altLang="en-US" sz="1200" i="1" kern="0" dirty="0">
                <a:solidFill>
                  <a:schemeClr val="bg1">
                    <a:lumMod val="75000"/>
                  </a:schemeClr>
                </a:solidFill>
              </a:rPr>
              <a:t> </a:t>
            </a:r>
            <a:r>
              <a:rPr lang="en-US" altLang="en-US" sz="1200" i="1" kern="0" dirty="0" err="1">
                <a:solidFill>
                  <a:schemeClr val="bg1">
                    <a:lumMod val="75000"/>
                  </a:schemeClr>
                </a:solidFill>
              </a:rPr>
              <a:t>filamentären</a:t>
            </a:r>
            <a:r>
              <a:rPr lang="en-US" altLang="en-US" sz="1200" i="1" kern="0" dirty="0">
                <a:solidFill>
                  <a:schemeClr val="bg1">
                    <a:lumMod val="75000"/>
                  </a:schemeClr>
                </a:solidFill>
              </a:rPr>
              <a:t> Keratitis? </a:t>
            </a:r>
            <a:r>
              <a:rPr lang="en-US" altLang="en-US" sz="1200" kern="0" dirty="0">
                <a:solidFill>
                  <a:schemeClr val="bg1">
                    <a:lumMod val="75000"/>
                  </a:schemeClr>
                </a:solidFill>
              </a:rPr>
              <a:t>Die </a:t>
            </a:r>
            <a:r>
              <a:rPr lang="en-US" altLang="en-US" sz="1200" kern="0" dirty="0" err="1">
                <a:solidFill>
                  <a:schemeClr val="bg1">
                    <a:lumMod val="75000"/>
                  </a:schemeClr>
                </a:solidFill>
              </a:rPr>
              <a:t>Behandlung</a:t>
            </a:r>
            <a:r>
              <a:rPr lang="en-US" altLang="en-US" sz="1200" kern="0" dirty="0">
                <a:solidFill>
                  <a:schemeClr val="bg1">
                    <a:lumMod val="75000"/>
                  </a:schemeClr>
                </a:solidFill>
              </a:rPr>
              <a:t> </a:t>
            </a:r>
            <a:r>
              <a:rPr lang="en-US" sz="1200" kern="0" dirty="0">
                <a:solidFill>
                  <a:schemeClr val="bg1">
                    <a:lumMod val="75000"/>
                  </a:schemeClr>
                </a:solidFill>
              </a:rPr>
              <a:t>der </a:t>
            </a:r>
            <a:r>
              <a:rPr lang="en-US" sz="1200" b="1" kern="0" dirty="0" err="1">
                <a:solidFill>
                  <a:srgbClr val="0000FF"/>
                </a:solidFill>
              </a:rPr>
              <a:t>Grunderkrankung</a:t>
            </a:r>
            <a:r>
              <a:rPr lang="en-US" sz="1200" kern="0" dirty="0">
                <a:solidFill>
                  <a:schemeClr val="bg1">
                    <a:lumMod val="75000"/>
                  </a:schemeClr>
                </a:solidFill>
              </a:rPr>
              <a:t>, die </a:t>
            </a:r>
            <a:r>
              <a:rPr lang="en-US" sz="1200" kern="0" dirty="0" err="1">
                <a:solidFill>
                  <a:schemeClr val="bg1">
                    <a:lumMod val="75000"/>
                  </a:schemeClr>
                </a:solidFill>
              </a:rPr>
              <a:t>überhaupt</a:t>
            </a:r>
            <a:r>
              <a:rPr lang="en-US" sz="1200" kern="0" dirty="0">
                <a:solidFill>
                  <a:schemeClr val="bg1">
                    <a:lumMod val="75000"/>
                  </a:schemeClr>
                </a:solidFill>
              </a:rPr>
              <a:t> erst </a:t>
            </a:r>
            <a:r>
              <a:rPr lang="en-US" sz="1200" kern="0" dirty="0" err="1">
                <a:solidFill>
                  <a:schemeClr val="bg1">
                    <a:lumMod val="75000"/>
                  </a:schemeClr>
                </a:solidFill>
              </a:rPr>
              <a:t>zur</a:t>
            </a:r>
            <a:r>
              <a:rPr lang="en-US" sz="1200" kern="0" dirty="0">
                <a:solidFill>
                  <a:schemeClr val="bg1">
                    <a:lumMod val="75000"/>
                  </a:schemeClr>
                </a:solidFill>
              </a:rPr>
              <a:t> </a:t>
            </a:r>
            <a:r>
              <a:rPr lang="en-US" sz="1200" kern="0" dirty="0" err="1">
                <a:solidFill>
                  <a:schemeClr val="bg1">
                    <a:lumMod val="75000"/>
                  </a:schemeClr>
                </a:solidFill>
              </a:rPr>
              <a:t>Filamentbildung</a:t>
            </a:r>
            <a:r>
              <a:rPr lang="en-US" sz="1200" kern="0" dirty="0">
                <a:solidFill>
                  <a:schemeClr val="bg1">
                    <a:lumMod val="75000"/>
                  </a:schemeClr>
                </a:solidFill>
              </a:rPr>
              <a:t> </a:t>
            </a:r>
            <a:r>
              <a:rPr lang="en-US" sz="1200" kern="0" dirty="0" err="1">
                <a:solidFill>
                  <a:schemeClr val="bg1">
                    <a:lumMod val="75000"/>
                  </a:schemeClr>
                </a:solidFill>
              </a:rPr>
              <a:t>geführt</a:t>
            </a:r>
            <a:r>
              <a:rPr lang="en-US" sz="1200" kern="0" dirty="0">
                <a:solidFill>
                  <a:schemeClr val="bg1">
                    <a:lumMod val="75000"/>
                  </a:schemeClr>
                </a:solidFill>
              </a:rPr>
              <a:t> hat!</a:t>
            </a:r>
            <a:endParaRPr lang="en-US" altLang="en-US" sz="2600" kern="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50</a:t>
            </a:fld>
            <a:endParaRPr lang="en-US" altLang="en-US"/>
          </a:p>
        </p:txBody>
      </p:sp>
      <p:sp>
        <p:nvSpPr>
          <p:cNvPr id="2" name="Oval 1">
            <a:extLst>
              <a:ext uri="{FF2B5EF4-FFF2-40B4-BE49-F238E27FC236}">
                <a16:creationId xmlns:a16="http://schemas.microsoft.com/office/drawing/2014/main" id="{FBF28FD7-4BF2-4A05-A517-894EA8D6CAC8}"/>
              </a:ext>
            </a:extLst>
          </p:cNvPr>
          <p:cNvSpPr/>
          <p:nvPr/>
        </p:nvSpPr>
        <p:spPr>
          <a:xfrm>
            <a:off x="4114800" y="3581400"/>
            <a:ext cx="35814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D999DE5-CEC1-41C0-A93C-458AF644F15F}"/>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73948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rgbClr val="0000FF"/>
              </a:solidFill>
            </a:endParaRPr>
          </a:p>
          <a:p>
            <a:endParaRPr lang="en-US" sz="1600"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a:p>
            <a:endParaRPr lang="en-US" sz="1600" dirty="0">
              <a:solidFill>
                <a:srgbClr val="0000FF"/>
              </a:solidFill>
            </a:endParaRPr>
          </a:p>
          <a:p>
            <a:r>
              <a:rPr lang="en-US" sz="1200" i="1" dirty="0">
                <a:solidFill>
                  <a:srgbClr val="0000FF"/>
                </a:solidFill>
              </a:rPr>
              <a:t>Bei der SLK neigen die Filamente dazu, sich auf eine bestimmte Weise zu verteilen. Wie sieht diese aus?</a:t>
            </a:r>
          </a:p>
          <a:p>
            <a:r>
              <a:rPr lang="en-US" sz="1200" dirty="0">
                <a:solidFill>
                  <a:srgbClr val="0000FF"/>
                </a:solidFill>
              </a:rPr>
              <a:t>Sie beschränken sich in der Regel auf die obere Hornhaut</a:t>
            </a:r>
          </a:p>
          <a:p>
            <a:endParaRPr lang="en-US" sz="1600" i="1" dirty="0">
              <a:solidFill>
                <a:srgbClr val="0000FF"/>
              </a:solidFill>
            </a:endParaRPr>
          </a:p>
          <a:p>
            <a:r>
              <a:rPr lang="en-US" sz="1200" i="1" dirty="0">
                <a:solidFill>
                  <a:srgbClr val="0000FF"/>
                </a:solidFill>
              </a:rPr>
              <a:t>Mit welcher systemischen Erkrankung ist SLK assoziiert?</a:t>
            </a:r>
            <a:endParaRPr lang="en-US" sz="1600" i="1" dirty="0">
              <a:solidFill>
                <a:schemeClr val="accent5"/>
              </a:solidFill>
            </a:endParaRPr>
          </a:p>
          <a:p>
            <a:r>
              <a:rPr lang="en-US" sz="1200" dirty="0">
                <a:solidFill>
                  <a:schemeClr val="accent5"/>
                </a:solidFill>
              </a:rPr>
              <a:t>Schilddrüsenerkrankung</a:t>
            </a:r>
          </a:p>
        </p:txBody>
      </p:sp>
    </p:spTree>
    <p:extLst>
      <p:ext uri="{BB962C8B-B14F-4D97-AF65-F5344CB8AC3E}">
        <p14:creationId xmlns:p14="http://schemas.microsoft.com/office/powerpoint/2010/main" val="3423133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51</a:t>
            </a:fld>
            <a:endParaRPr lang="en-US" altLang="en-US"/>
          </a:p>
        </p:txBody>
      </p:sp>
      <p:sp>
        <p:nvSpPr>
          <p:cNvPr id="8" name="TextBox 7">
            <a:extLst>
              <a:ext uri="{FF2B5EF4-FFF2-40B4-BE49-F238E27FC236}">
                <a16:creationId xmlns:a16="http://schemas.microsoft.com/office/drawing/2014/main" id="{92353D14-29AD-4B63-97B7-D683F720E38D}"/>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rgbClr val="0000FF"/>
                </a:solidFill>
              </a:rPr>
              <a:t>Wofür steht </a:t>
            </a:r>
            <a:r>
              <a:rPr lang="en-US" sz="1200" dirty="0">
                <a:solidFill>
                  <a:srgbClr val="0000FF"/>
                </a:solidFill>
              </a:rPr>
              <a:t>SLK </a:t>
            </a:r>
            <a:r>
              <a:rPr lang="en-US" sz="1200" i="1" dirty="0">
                <a:solidFill>
                  <a:srgbClr val="0000FF"/>
                </a:solidFill>
              </a:rPr>
              <a:t>in diesem Zusammenhang?</a:t>
            </a:r>
          </a:p>
          <a:p>
            <a:r>
              <a:rPr lang="en-US" sz="1200" dirty="0">
                <a:solidFill>
                  <a:srgbClr val="0000FF"/>
                </a:solidFill>
              </a:rPr>
              <a:t>Superiore limbische Keratokonjunktivitis</a:t>
            </a:r>
          </a:p>
          <a:p>
            <a:endParaRPr lang="en-US" sz="1500" i="1" dirty="0">
              <a:solidFill>
                <a:srgbClr val="0000FF"/>
              </a:solidFill>
            </a:endParaRPr>
          </a:p>
          <a:p>
            <a:r>
              <a:rPr lang="en-US" sz="1200" i="1" dirty="0">
                <a:solidFill>
                  <a:srgbClr val="0000FF"/>
                </a:solidFill>
              </a:rPr>
              <a:t>Was ist SLK, kurz gesagt?</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sz="1600" dirty="0">
              <a:solidFill>
                <a:srgbClr val="0000FF"/>
              </a:solidFill>
            </a:endParaRPr>
          </a:p>
          <a:p>
            <a:endParaRPr lang="en-US" sz="1600"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a:p>
            <a:endParaRPr lang="en-US" sz="1600" dirty="0">
              <a:solidFill>
                <a:srgbClr val="0000FF"/>
              </a:solidFill>
            </a:endParaRPr>
          </a:p>
          <a:p>
            <a:r>
              <a:rPr lang="en-US" sz="1200" i="1" dirty="0">
                <a:solidFill>
                  <a:srgbClr val="0000FF"/>
                </a:solidFill>
              </a:rPr>
              <a:t>Bei der SLK neigen die Filamente dazu, sich auf eine bestimmte Weise zu verteilen. Wie sieht diese aus?</a:t>
            </a:r>
          </a:p>
          <a:p>
            <a:r>
              <a:rPr lang="de-DE" sz="1200" dirty="0">
                <a:solidFill>
                  <a:srgbClr val="0000FF"/>
                </a:solidFill>
              </a:rPr>
              <a:t>Sie beschränken sich in der Regel auf die obere Hornhaut</a:t>
            </a:r>
            <a:endParaRPr lang="en-US" sz="1200" dirty="0">
              <a:solidFill>
                <a:srgbClr val="0000FF"/>
              </a:solidFill>
            </a:endParaRPr>
          </a:p>
          <a:p>
            <a:endParaRPr lang="en-US" sz="1600" i="1" dirty="0">
              <a:solidFill>
                <a:srgbClr val="0000FF"/>
              </a:solidFill>
            </a:endParaRPr>
          </a:p>
          <a:p>
            <a:r>
              <a:rPr lang="en-US" sz="1200" i="1" dirty="0">
                <a:solidFill>
                  <a:srgbClr val="0000FF"/>
                </a:solidFill>
              </a:rPr>
              <a:t>Mit welcher systemischen Erkrankung ist SLK assoziiert?</a:t>
            </a:r>
          </a:p>
          <a:p>
            <a:r>
              <a:rPr lang="en-US" sz="1200" dirty="0">
                <a:solidFill>
                  <a:srgbClr val="0000FF"/>
                </a:solidFill>
              </a:rPr>
              <a:t>Schilddrüsenerkrankung</a:t>
            </a:r>
          </a:p>
        </p:txBody>
      </p:sp>
    </p:spTree>
    <p:extLst>
      <p:ext uri="{BB962C8B-B14F-4D97-AF65-F5344CB8AC3E}">
        <p14:creationId xmlns:p14="http://schemas.microsoft.com/office/powerpoint/2010/main" val="1461491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52</a:t>
            </a:fld>
            <a:endParaRPr lang="en-US" altLang="en-US"/>
          </a:p>
        </p:txBody>
      </p:sp>
      <p:sp>
        <p:nvSpPr>
          <p:cNvPr id="11" name="TextBox 10">
            <a:extLst>
              <a:ext uri="{FF2B5EF4-FFF2-40B4-BE49-F238E27FC236}">
                <a16:creationId xmlns:a16="http://schemas.microsoft.com/office/drawing/2014/main" id="{FEBA57BE-161A-4B8D-953B-57997D55F709}"/>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chemeClr val="bg1">
                    <a:lumMod val="65000"/>
                  </a:schemeClr>
                </a:solidFill>
              </a:rPr>
              <a:t>Wofür steht </a:t>
            </a:r>
            <a:r>
              <a:rPr lang="en-US" sz="1200" dirty="0">
                <a:solidFill>
                  <a:schemeClr val="bg1">
                    <a:lumMod val="65000"/>
                  </a:schemeClr>
                </a:solidFill>
              </a:rPr>
              <a:t>SLK </a:t>
            </a:r>
            <a:r>
              <a:rPr lang="en-US" sz="1200" i="1" dirty="0">
                <a:solidFill>
                  <a:schemeClr val="bg1">
                    <a:lumMod val="65000"/>
                  </a:schemeClr>
                </a:solidFill>
              </a:rPr>
              <a:t>in diesem Zusammenhang?</a:t>
            </a:r>
          </a:p>
          <a:p>
            <a:r>
              <a:rPr lang="en-US" sz="1200" dirty="0">
                <a:solidFill>
                  <a:schemeClr val="bg1">
                    <a:lumMod val="65000"/>
                  </a:schemeClr>
                </a:solidFill>
              </a:rPr>
              <a:t>Superiore limbische Keratokonjunktivitis</a:t>
            </a:r>
          </a:p>
          <a:p>
            <a:endParaRPr lang="en-US" sz="1500" i="1" dirty="0">
              <a:solidFill>
                <a:schemeClr val="bg1">
                  <a:lumMod val="65000"/>
                </a:schemeClr>
              </a:solidFill>
            </a:endParaRPr>
          </a:p>
          <a:p>
            <a:r>
              <a:rPr lang="en-US" sz="1200" i="1" dirty="0">
                <a:solidFill>
                  <a:schemeClr val="bg1">
                    <a:lumMod val="65000"/>
                  </a:schemeClr>
                </a:solidFill>
              </a:rPr>
              <a:t>Was ist SLK, kurz gesagt?</a:t>
            </a:r>
          </a:p>
          <a:p>
            <a:r>
              <a:rPr lang="en-US" sz="1200" dirty="0">
                <a:solidFill>
                  <a:schemeClr val="bg1">
                    <a:lumMod val="65000"/>
                  </a:schemeClr>
                </a:solidFill>
              </a:rPr>
              <a:t>Eine chronische/rezidivierende Entzündung der oberen Limbusregion der Hornhaut und </a:t>
            </a:r>
            <a:r>
              <a:rPr lang="en-US" sz="1200" dirty="0" err="1">
                <a:solidFill>
                  <a:schemeClr val="bg1">
                    <a:lumMod val="65000"/>
                  </a:schemeClr>
                </a:solidFill>
              </a:rPr>
              <a:t>der</a:t>
            </a:r>
            <a:r>
              <a:rPr lang="en-US" sz="1200" dirty="0">
                <a:solidFill>
                  <a:schemeClr val="bg1">
                    <a:lumMod val="65000"/>
                  </a:schemeClr>
                </a:solidFill>
              </a:rPr>
              <a:t> angrenzenden </a:t>
            </a:r>
            <a:r>
              <a:rPr lang="en-US" sz="1200" dirty="0" err="1">
                <a:solidFill>
                  <a:schemeClr val="bg1">
                    <a:lumMod val="65000"/>
                  </a:schemeClr>
                </a:solidFill>
              </a:rPr>
              <a:t>Bindehaut</a:t>
            </a:r>
            <a:endParaRPr lang="en-US" sz="1600" dirty="0">
              <a:solidFill>
                <a:schemeClr val="bg1">
                  <a:lumMod val="65000"/>
                </a:schemeClr>
              </a:solidFill>
            </a:endParaRPr>
          </a:p>
          <a:p>
            <a:endParaRPr lang="en-US" sz="1600" dirty="0">
              <a:solidFill>
                <a:schemeClr val="bg1">
                  <a:lumMod val="65000"/>
                </a:schemeClr>
              </a:solidFill>
            </a:endParaRPr>
          </a:p>
          <a:p>
            <a:r>
              <a:rPr lang="en-US" sz="1200" i="1" dirty="0">
                <a:solidFill>
                  <a:schemeClr val="bg1">
                    <a:lumMod val="65000"/>
                  </a:schemeClr>
                </a:solidFill>
              </a:rPr>
              <a:t>Über welche Beschwerden klagen SLK-Patienten?</a:t>
            </a:r>
          </a:p>
          <a:p>
            <a:r>
              <a:rPr lang="en-US" sz="1200" dirty="0">
                <a:solidFill>
                  <a:schemeClr val="bg1">
                    <a:lumMod val="65000"/>
                  </a:schemeClr>
                </a:solidFill>
              </a:rPr>
              <a:t>DES-ähnliche Beschwerden: Fremdkörpergefühl; Brennen</a:t>
            </a:r>
          </a:p>
          <a:p>
            <a:endParaRPr lang="en-US" sz="1600" dirty="0">
              <a:solidFill>
                <a:schemeClr val="bg1">
                  <a:lumMod val="65000"/>
                </a:schemeClr>
              </a:solidFill>
            </a:endParaRPr>
          </a:p>
          <a:p>
            <a:r>
              <a:rPr lang="en-US" sz="1200" i="1" dirty="0">
                <a:solidFill>
                  <a:schemeClr val="bg1">
                    <a:lumMod val="65000"/>
                  </a:schemeClr>
                </a:solidFill>
              </a:rPr>
              <a:t>Bei der SLK neigen die Filamente dazu, sich auf eine bestimmte Weise zu verteilen. Wie sieht diese aus?</a:t>
            </a:r>
          </a:p>
          <a:p>
            <a:r>
              <a:rPr lang="de-DE" sz="1200" dirty="0">
                <a:solidFill>
                  <a:schemeClr val="bg1">
                    <a:lumMod val="65000"/>
                  </a:schemeClr>
                </a:solidFill>
              </a:rPr>
              <a:t>Sie beschränken sich in der Regel auf die obere Hornhaut</a:t>
            </a:r>
            <a:endParaRPr lang="en-US" sz="1200" b="1" dirty="0">
              <a:solidFill>
                <a:srgbClr val="0000FF"/>
              </a:solidFill>
            </a:endParaRPr>
          </a:p>
          <a:p>
            <a:endParaRPr lang="en-US" sz="1600" b="1" i="1" dirty="0">
              <a:solidFill>
                <a:srgbClr val="0000FF"/>
              </a:solidFill>
            </a:endParaRPr>
          </a:p>
          <a:p>
            <a:r>
              <a:rPr lang="en-US" sz="1200" i="1" dirty="0">
                <a:solidFill>
                  <a:schemeClr val="bg1">
                    <a:lumMod val="50000"/>
                  </a:schemeClr>
                </a:solidFill>
              </a:rPr>
              <a:t>Mit welcher systemischen Erkrankung ist SLK assoziiert?</a:t>
            </a:r>
          </a:p>
          <a:p>
            <a:r>
              <a:rPr lang="en-US" sz="1200" dirty="0">
                <a:solidFill>
                  <a:schemeClr val="bg1">
                    <a:lumMod val="50000"/>
                  </a:schemeClr>
                </a:solidFill>
              </a:rPr>
              <a:t>Schilddrüsenerkrankung</a:t>
            </a:r>
          </a:p>
        </p:txBody>
      </p:sp>
      <p:sp>
        <p:nvSpPr>
          <p:cNvPr id="12" name="TextBox 11">
            <a:extLst>
              <a:ext uri="{FF2B5EF4-FFF2-40B4-BE49-F238E27FC236}">
                <a16:creationId xmlns:a16="http://schemas.microsoft.com/office/drawing/2014/main" id="{42F9C004-2A7B-4DF5-BB6F-BD6385891A5B}"/>
              </a:ext>
            </a:extLst>
          </p:cNvPr>
          <p:cNvSpPr txBox="1"/>
          <p:nvPr/>
        </p:nvSpPr>
        <p:spPr>
          <a:xfrm>
            <a:off x="1295400" y="3724618"/>
            <a:ext cx="5867400" cy="553998"/>
          </a:xfrm>
          <a:prstGeom prst="rect">
            <a:avLst/>
          </a:prstGeom>
          <a:solidFill>
            <a:schemeClr val="tx1">
              <a:lumMod val="65000"/>
              <a:lumOff val="35000"/>
            </a:schemeClr>
          </a:solidFill>
        </p:spPr>
        <p:txBody>
          <a:bodyPr wrap="square" lIns="25400" tIns="12700" rIns="25400" bIns="12700" rtlCol="0">
            <a:spAutoFit/>
          </a:bodyPr>
          <a:lstStyle/>
          <a:p>
            <a:r>
              <a:rPr lang="en-US" sz="1200" i="1" dirty="0">
                <a:solidFill>
                  <a:schemeClr val="bg1"/>
                </a:solidFill>
              </a:rPr>
              <a:t>Wo auf der Hornhaut befinden sich die Filamente bei Fällen, die auf eine Autoimmunerkrankung der Schilddrüse (ATD) zurückzuführen sind?</a:t>
            </a:r>
          </a:p>
          <a:p>
            <a:r>
              <a:rPr lang="en-US" sz="1200" dirty="0">
                <a:solidFill>
                  <a:schemeClr val="tx1">
                    <a:lumMod val="65000"/>
                    <a:lumOff val="35000"/>
                  </a:schemeClr>
                </a:solidFill>
              </a:rPr>
              <a:t>Im Bereich der Lidspalte</a:t>
            </a:r>
          </a:p>
        </p:txBody>
      </p:sp>
    </p:spTree>
    <p:extLst>
      <p:ext uri="{BB962C8B-B14F-4D97-AF65-F5344CB8AC3E}">
        <p14:creationId xmlns:p14="http://schemas.microsoft.com/office/powerpoint/2010/main" val="4101966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53</a:t>
            </a:fld>
            <a:endParaRPr lang="en-US" altLang="en-US"/>
          </a:p>
        </p:txBody>
      </p:sp>
      <p:sp>
        <p:nvSpPr>
          <p:cNvPr id="11" name="TextBox 10">
            <a:extLst>
              <a:ext uri="{FF2B5EF4-FFF2-40B4-BE49-F238E27FC236}">
                <a16:creationId xmlns:a16="http://schemas.microsoft.com/office/drawing/2014/main" id="{FEBA57BE-161A-4B8D-953B-57997D55F709}"/>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b="1" dirty="0">
                <a:solidFill>
                  <a:srgbClr val="0000FF"/>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7" name="TextBox 6">
            <a:extLst>
              <a:ext uri="{FF2B5EF4-FFF2-40B4-BE49-F238E27FC236}">
                <a16:creationId xmlns:a16="http://schemas.microsoft.com/office/drawing/2014/main" id="{4F4FE6BB-0ABC-4EAC-84FD-CF8B9CB1D9B5}"/>
              </a:ext>
            </a:extLst>
          </p:cNvPr>
          <p:cNvSpPr txBox="1"/>
          <p:nvPr/>
        </p:nvSpPr>
        <p:spPr>
          <a:xfrm>
            <a:off x="1446198" y="702067"/>
            <a:ext cx="6783402" cy="3211135"/>
          </a:xfrm>
          <a:prstGeom prst="rect">
            <a:avLst/>
          </a:prstGeom>
          <a:solidFill>
            <a:schemeClr val="accent5"/>
          </a:solidFill>
        </p:spPr>
        <p:txBody>
          <a:bodyPr wrap="square" lIns="25400" tIns="12700" rIns="25400" bIns="12700" rtlCol="0">
            <a:spAutoFit/>
          </a:bodyPr>
          <a:lstStyle/>
          <a:p>
            <a:r>
              <a:rPr lang="en-US" sz="1200" i="1" dirty="0">
                <a:solidFill>
                  <a:schemeClr val="bg1">
                    <a:lumMod val="65000"/>
                  </a:schemeClr>
                </a:solidFill>
              </a:rPr>
              <a:t>Wofür steht </a:t>
            </a:r>
            <a:r>
              <a:rPr lang="en-US" sz="1200" dirty="0">
                <a:solidFill>
                  <a:schemeClr val="bg1">
                    <a:lumMod val="65000"/>
                  </a:schemeClr>
                </a:solidFill>
              </a:rPr>
              <a:t>SLK </a:t>
            </a:r>
            <a:r>
              <a:rPr lang="en-US" sz="1200" i="1" dirty="0">
                <a:solidFill>
                  <a:schemeClr val="bg1">
                    <a:lumMod val="65000"/>
                  </a:schemeClr>
                </a:solidFill>
              </a:rPr>
              <a:t>in diesem Zusammenhang?</a:t>
            </a:r>
          </a:p>
          <a:p>
            <a:r>
              <a:rPr lang="en-US" sz="1200" dirty="0">
                <a:solidFill>
                  <a:schemeClr val="bg1">
                    <a:lumMod val="65000"/>
                  </a:schemeClr>
                </a:solidFill>
              </a:rPr>
              <a:t>Superiore limbische Keratokonjunktivitis</a:t>
            </a:r>
          </a:p>
          <a:p>
            <a:endParaRPr lang="en-US" sz="1500" i="1" dirty="0">
              <a:solidFill>
                <a:schemeClr val="bg1">
                  <a:lumMod val="65000"/>
                </a:schemeClr>
              </a:solidFill>
            </a:endParaRPr>
          </a:p>
          <a:p>
            <a:r>
              <a:rPr lang="en-US" sz="1200" i="1" dirty="0">
                <a:solidFill>
                  <a:schemeClr val="bg1">
                    <a:lumMod val="65000"/>
                  </a:schemeClr>
                </a:solidFill>
              </a:rPr>
              <a:t>Was ist SLK, kurz gesagt?</a:t>
            </a:r>
          </a:p>
          <a:p>
            <a:r>
              <a:rPr lang="en-US" sz="1200" dirty="0">
                <a:solidFill>
                  <a:schemeClr val="bg1">
                    <a:lumMod val="65000"/>
                  </a:schemeClr>
                </a:solidFill>
              </a:rPr>
              <a:t>Eine chronische/rezidivierende Entzündung der oberen Limbusregion der Hornhaut und </a:t>
            </a:r>
            <a:r>
              <a:rPr lang="en-US" sz="1200" dirty="0" err="1">
                <a:solidFill>
                  <a:schemeClr val="bg1">
                    <a:lumMod val="65000"/>
                  </a:schemeClr>
                </a:solidFill>
              </a:rPr>
              <a:t>der</a:t>
            </a:r>
            <a:r>
              <a:rPr lang="en-US" sz="1200" dirty="0">
                <a:solidFill>
                  <a:schemeClr val="bg1">
                    <a:lumMod val="65000"/>
                  </a:schemeClr>
                </a:solidFill>
              </a:rPr>
              <a:t> angrenzenden </a:t>
            </a:r>
            <a:r>
              <a:rPr lang="en-US" sz="1200" dirty="0" err="1">
                <a:solidFill>
                  <a:schemeClr val="bg1">
                    <a:lumMod val="65000"/>
                  </a:schemeClr>
                </a:solidFill>
              </a:rPr>
              <a:t>Bindehaut</a:t>
            </a:r>
            <a:endParaRPr lang="en-US" sz="1600" dirty="0">
              <a:solidFill>
                <a:schemeClr val="bg1">
                  <a:lumMod val="65000"/>
                </a:schemeClr>
              </a:solidFill>
            </a:endParaRPr>
          </a:p>
          <a:p>
            <a:endParaRPr lang="en-US" sz="1600" dirty="0">
              <a:solidFill>
                <a:schemeClr val="bg1">
                  <a:lumMod val="65000"/>
                </a:schemeClr>
              </a:solidFill>
            </a:endParaRPr>
          </a:p>
          <a:p>
            <a:r>
              <a:rPr lang="en-US" sz="1200" i="1" dirty="0">
                <a:solidFill>
                  <a:schemeClr val="bg1">
                    <a:lumMod val="65000"/>
                  </a:schemeClr>
                </a:solidFill>
              </a:rPr>
              <a:t>Über welche Beschwerden klagen SLK-Patienten?</a:t>
            </a:r>
          </a:p>
          <a:p>
            <a:r>
              <a:rPr lang="en-US" sz="1200" dirty="0">
                <a:solidFill>
                  <a:schemeClr val="bg1">
                    <a:lumMod val="65000"/>
                  </a:schemeClr>
                </a:solidFill>
              </a:rPr>
              <a:t>DES-ähnliche Beschwerden: Fremdkörpergefühl; Brennen</a:t>
            </a:r>
          </a:p>
          <a:p>
            <a:endParaRPr lang="en-US" sz="1600" dirty="0">
              <a:solidFill>
                <a:schemeClr val="bg1">
                  <a:lumMod val="65000"/>
                </a:schemeClr>
              </a:solidFill>
            </a:endParaRPr>
          </a:p>
          <a:p>
            <a:r>
              <a:rPr lang="en-US" sz="1200" i="1" dirty="0">
                <a:solidFill>
                  <a:schemeClr val="bg1">
                    <a:lumMod val="65000"/>
                  </a:schemeClr>
                </a:solidFill>
              </a:rPr>
              <a:t>Bei der SLK neigen die Filamente dazu, sich auf eine bestimmte Weise zu verteilen. Wie sieht diese aus?</a:t>
            </a:r>
          </a:p>
          <a:p>
            <a:r>
              <a:rPr lang="de-DE" sz="1200" dirty="0">
                <a:solidFill>
                  <a:schemeClr val="bg1">
                    <a:lumMod val="65000"/>
                  </a:schemeClr>
                </a:solidFill>
              </a:rPr>
              <a:t>Sie beschränken sich in der Regel auf die obere Hornhaut</a:t>
            </a:r>
            <a:endParaRPr lang="en-US" sz="1200" b="1" dirty="0">
              <a:solidFill>
                <a:srgbClr val="0000FF"/>
              </a:solidFill>
            </a:endParaRPr>
          </a:p>
          <a:p>
            <a:endParaRPr lang="en-US" sz="1600" b="1" i="1" dirty="0">
              <a:solidFill>
                <a:srgbClr val="0000FF"/>
              </a:solidFill>
            </a:endParaRPr>
          </a:p>
          <a:p>
            <a:r>
              <a:rPr lang="en-US" sz="1200" i="1" dirty="0">
                <a:solidFill>
                  <a:schemeClr val="bg1">
                    <a:lumMod val="50000"/>
                  </a:schemeClr>
                </a:solidFill>
              </a:rPr>
              <a:t>Mit welcher systemischen Erkrankung ist SLK assoziiert?</a:t>
            </a:r>
          </a:p>
          <a:p>
            <a:r>
              <a:rPr lang="en-US" sz="1200" dirty="0">
                <a:solidFill>
                  <a:schemeClr val="bg1">
                    <a:lumMod val="50000"/>
                  </a:schemeClr>
                </a:solidFill>
              </a:rPr>
              <a:t>Schilddrüsenerkrankung</a:t>
            </a:r>
          </a:p>
        </p:txBody>
      </p:sp>
      <p:sp>
        <p:nvSpPr>
          <p:cNvPr id="12" name="TextBox 11">
            <a:extLst>
              <a:ext uri="{FF2B5EF4-FFF2-40B4-BE49-F238E27FC236}">
                <a16:creationId xmlns:a16="http://schemas.microsoft.com/office/drawing/2014/main" id="{42F9C004-2A7B-4DF5-BB6F-BD6385891A5B}"/>
              </a:ext>
            </a:extLst>
          </p:cNvPr>
          <p:cNvSpPr txBox="1"/>
          <p:nvPr/>
        </p:nvSpPr>
        <p:spPr>
          <a:xfrm>
            <a:off x="1295400" y="3724618"/>
            <a:ext cx="5867400" cy="553998"/>
          </a:xfrm>
          <a:prstGeom prst="rect">
            <a:avLst/>
          </a:prstGeom>
          <a:solidFill>
            <a:schemeClr val="tx1">
              <a:lumMod val="65000"/>
              <a:lumOff val="35000"/>
            </a:schemeClr>
          </a:solidFill>
        </p:spPr>
        <p:txBody>
          <a:bodyPr wrap="square" lIns="25400" tIns="12700" rIns="25400" bIns="12700" rtlCol="0">
            <a:spAutoFit/>
          </a:bodyPr>
          <a:lstStyle/>
          <a:p>
            <a:r>
              <a:rPr lang="en-US" sz="1200" i="1" dirty="0">
                <a:solidFill>
                  <a:schemeClr val="bg1"/>
                </a:solidFill>
              </a:rPr>
              <a:t>Wo auf der Hornhaut befinden sich die Filamente bei Fällen, die auf eine Autoimmunerkrankung der Schilddrüse (ATD) zurückzuführen sind?</a:t>
            </a:r>
          </a:p>
          <a:p>
            <a:r>
              <a:rPr lang="en-US" sz="1200" dirty="0">
                <a:solidFill>
                  <a:schemeClr val="bg1"/>
                </a:solidFill>
              </a:rPr>
              <a:t>Im Bereich der Lidspalte</a:t>
            </a:r>
          </a:p>
        </p:txBody>
      </p:sp>
    </p:spTree>
    <p:extLst>
      <p:ext uri="{BB962C8B-B14F-4D97-AF65-F5344CB8AC3E}">
        <p14:creationId xmlns:p14="http://schemas.microsoft.com/office/powerpoint/2010/main" val="17487831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54</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b="1" dirty="0">
                <a:solidFill>
                  <a:srgbClr val="0000FF"/>
                </a:solidFill>
              </a:rPr>
              <a:t>--</a:t>
            </a:r>
            <a:r>
              <a:rPr lang="en-US" sz="1200" b="1" dirty="0" err="1">
                <a:solidFill>
                  <a:srgbClr val="0000FF"/>
                </a:solidFill>
              </a:rPr>
              <a:t>Medikamentös</a:t>
            </a:r>
            <a:endParaRPr lang="en-US" sz="1600" b="1"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514600" y="1600200"/>
            <a:ext cx="5046574" cy="177997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Welches </a:t>
            </a:r>
            <a:r>
              <a:rPr lang="en-US" sz="1200" i="1" dirty="0" err="1">
                <a:solidFill>
                  <a:schemeClr val="bg1"/>
                </a:solidFill>
              </a:rPr>
              <a:t>sind</a:t>
            </a:r>
            <a:r>
              <a:rPr lang="en-US" sz="1200" i="1" dirty="0">
                <a:solidFill>
                  <a:schemeClr val="bg1"/>
                </a:solidFill>
              </a:rPr>
              <a:t> die </a:t>
            </a:r>
            <a:r>
              <a:rPr lang="en-US" sz="1200" i="1" dirty="0" err="1">
                <a:solidFill>
                  <a:schemeClr val="bg1"/>
                </a:solidFill>
              </a:rPr>
              <a:t>klassischen</a:t>
            </a:r>
            <a:r>
              <a:rPr lang="en-US" sz="1200" i="1" dirty="0">
                <a:solidFill>
                  <a:schemeClr val="bg1"/>
                </a:solidFill>
              </a:rPr>
              <a:t> </a:t>
            </a:r>
            <a:r>
              <a:rPr lang="en-US" sz="1200" i="1" dirty="0" err="1">
                <a:solidFill>
                  <a:schemeClr val="bg1"/>
                </a:solidFill>
              </a:rPr>
              <a:t>Medikamente</a:t>
            </a:r>
            <a:r>
              <a:rPr lang="en-US" sz="1200" i="1" dirty="0">
                <a:solidFill>
                  <a:schemeClr val="bg1"/>
                </a:solidFill>
              </a:rPr>
              <a:t>, das mit der Induktion von Filamenten in Verbindung gebracht wird?</a:t>
            </a:r>
          </a:p>
          <a:p>
            <a:r>
              <a:rPr lang="en-US" sz="1200" dirty="0">
                <a:solidFill>
                  <a:schemeClr val="accent1">
                    <a:lumMod val="75000"/>
                  </a:schemeClr>
                </a:solidFill>
              </a:rPr>
              <a:t>Anticholinergika</a:t>
            </a:r>
          </a:p>
          <a:p>
            <a:endParaRPr lang="en-US" sz="1500" dirty="0">
              <a:solidFill>
                <a:schemeClr val="accent1">
                  <a:lumMod val="75000"/>
                </a:schemeClr>
              </a:solidFill>
            </a:endParaRPr>
          </a:p>
          <a:p>
            <a:r>
              <a:rPr lang="en-US" sz="1200" i="1" dirty="0">
                <a:solidFill>
                  <a:schemeClr val="accent1">
                    <a:lumMod val="75000"/>
                  </a:schemeClr>
                </a:solidFill>
              </a:rPr>
              <a:t>Topisch oder systemisch?</a:t>
            </a:r>
          </a:p>
          <a:p>
            <a:r>
              <a:rPr lang="en-US" sz="1200" dirty="0">
                <a:solidFill>
                  <a:schemeClr val="accent1">
                    <a:lumMod val="75000"/>
                  </a:schemeClr>
                </a:solidFill>
              </a:rPr>
              <a:t>Systemisch</a:t>
            </a:r>
          </a:p>
          <a:p>
            <a:endParaRPr lang="en-US" sz="1500" i="1" dirty="0">
              <a:solidFill>
                <a:schemeClr val="accent1">
                  <a:lumMod val="75000"/>
                </a:schemeClr>
              </a:solidFill>
            </a:endParaRPr>
          </a:p>
          <a:p>
            <a:r>
              <a:rPr lang="de-DE" sz="1200" i="1" dirty="0">
                <a:solidFill>
                  <a:schemeClr val="accent1">
                    <a:lumMod val="75000"/>
                  </a:schemeClr>
                </a:solidFill>
              </a:rPr>
              <a:t>Wie lautet der vermutete Wirkmechanismus</a:t>
            </a:r>
            <a:r>
              <a:rPr lang="en-US" sz="1200" i="1" dirty="0">
                <a:solidFill>
                  <a:schemeClr val="accent1">
                    <a:lumMod val="75000"/>
                  </a:schemeClr>
                </a:solidFill>
              </a:rPr>
              <a:t>?</a:t>
            </a:r>
          </a:p>
          <a:p>
            <a:r>
              <a:rPr lang="en-US" sz="1200" dirty="0">
                <a:solidFill>
                  <a:schemeClr val="accent1">
                    <a:lumMod val="75000"/>
                  </a:schemeClr>
                </a:solidFill>
              </a:rPr>
              <a:t>Unterdrückung der Tränenflüssigkeitsproduktion</a:t>
            </a:r>
          </a:p>
        </p:txBody>
      </p:sp>
    </p:spTree>
    <p:extLst>
      <p:ext uri="{BB962C8B-B14F-4D97-AF65-F5344CB8AC3E}">
        <p14:creationId xmlns:p14="http://schemas.microsoft.com/office/powerpoint/2010/main" val="2316361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55</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b="1" dirty="0">
                <a:solidFill>
                  <a:srgbClr val="0000FF"/>
                </a:solidFill>
              </a:rPr>
              <a:t>--</a:t>
            </a:r>
            <a:r>
              <a:rPr lang="en-US" sz="1200" b="1" dirty="0" err="1">
                <a:solidFill>
                  <a:srgbClr val="0000FF"/>
                </a:solidFill>
              </a:rPr>
              <a:t>Medikamentös</a:t>
            </a:r>
            <a:endParaRPr lang="en-US" sz="1600" b="1"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514600" y="1600200"/>
            <a:ext cx="5046574" cy="177997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Welches </a:t>
            </a:r>
            <a:r>
              <a:rPr lang="en-US" sz="1200" i="1" dirty="0" err="1">
                <a:solidFill>
                  <a:schemeClr val="bg1"/>
                </a:solidFill>
              </a:rPr>
              <a:t>sind</a:t>
            </a:r>
            <a:r>
              <a:rPr lang="en-US" sz="1200" i="1" dirty="0">
                <a:solidFill>
                  <a:schemeClr val="bg1"/>
                </a:solidFill>
              </a:rPr>
              <a:t> die </a:t>
            </a:r>
            <a:r>
              <a:rPr lang="en-US" sz="1200" i="1" dirty="0" err="1">
                <a:solidFill>
                  <a:schemeClr val="bg1"/>
                </a:solidFill>
              </a:rPr>
              <a:t>klassischen</a:t>
            </a:r>
            <a:r>
              <a:rPr lang="en-US" sz="1200" i="1" dirty="0">
                <a:solidFill>
                  <a:schemeClr val="bg1"/>
                </a:solidFill>
              </a:rPr>
              <a:t> </a:t>
            </a:r>
            <a:r>
              <a:rPr lang="en-US" sz="1200" i="1" dirty="0" err="1">
                <a:solidFill>
                  <a:schemeClr val="bg1"/>
                </a:solidFill>
              </a:rPr>
              <a:t>Medikamente</a:t>
            </a:r>
            <a:r>
              <a:rPr lang="en-US" sz="1200" i="1" dirty="0">
                <a:solidFill>
                  <a:schemeClr val="bg1"/>
                </a:solidFill>
              </a:rPr>
              <a:t>, das mit der Induktion von Filamenten in Verbindung gebracht wird?</a:t>
            </a:r>
          </a:p>
          <a:p>
            <a:r>
              <a:rPr lang="en-US" sz="1200" dirty="0">
                <a:solidFill>
                  <a:schemeClr val="bg1"/>
                </a:solidFill>
              </a:rPr>
              <a:t>Anticholinergika</a:t>
            </a:r>
          </a:p>
          <a:p>
            <a:endParaRPr lang="en-US" sz="1500" dirty="0">
              <a:solidFill>
                <a:schemeClr val="accent1">
                  <a:lumMod val="75000"/>
                </a:schemeClr>
              </a:solidFill>
            </a:endParaRPr>
          </a:p>
          <a:p>
            <a:r>
              <a:rPr lang="en-US" sz="1200" i="1" dirty="0">
                <a:solidFill>
                  <a:schemeClr val="accent1">
                    <a:lumMod val="75000"/>
                  </a:schemeClr>
                </a:solidFill>
              </a:rPr>
              <a:t>Topisch oder systemisch?</a:t>
            </a:r>
          </a:p>
          <a:p>
            <a:r>
              <a:rPr lang="en-US" sz="1200" dirty="0">
                <a:solidFill>
                  <a:schemeClr val="accent1">
                    <a:lumMod val="75000"/>
                  </a:schemeClr>
                </a:solidFill>
              </a:rPr>
              <a:t>Systemisch</a:t>
            </a:r>
          </a:p>
          <a:p>
            <a:endParaRPr lang="en-US" sz="1500" i="1" dirty="0">
              <a:solidFill>
                <a:schemeClr val="accent1">
                  <a:lumMod val="75000"/>
                </a:schemeClr>
              </a:solidFill>
            </a:endParaRPr>
          </a:p>
          <a:p>
            <a:r>
              <a:rPr lang="de-DE" sz="1200" i="1" dirty="0">
                <a:solidFill>
                  <a:schemeClr val="accent1">
                    <a:lumMod val="75000"/>
                  </a:schemeClr>
                </a:solidFill>
              </a:rPr>
              <a:t>Wie lautet der vermutete Wirkmechanismus</a:t>
            </a:r>
            <a:r>
              <a:rPr lang="en-US" sz="1200" i="1" dirty="0">
                <a:solidFill>
                  <a:schemeClr val="accent1">
                    <a:lumMod val="75000"/>
                  </a:schemeClr>
                </a:solidFill>
              </a:rPr>
              <a:t>?</a:t>
            </a:r>
          </a:p>
          <a:p>
            <a:r>
              <a:rPr lang="en-US" sz="1200" dirty="0">
                <a:solidFill>
                  <a:schemeClr val="accent1">
                    <a:lumMod val="75000"/>
                  </a:schemeClr>
                </a:solidFill>
              </a:rPr>
              <a:t>Unterdrückung der Tränenflüssigkeitsproduktion</a:t>
            </a:r>
          </a:p>
        </p:txBody>
      </p:sp>
    </p:spTree>
    <p:extLst>
      <p:ext uri="{BB962C8B-B14F-4D97-AF65-F5344CB8AC3E}">
        <p14:creationId xmlns:p14="http://schemas.microsoft.com/office/powerpoint/2010/main" val="976144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56</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b="1" dirty="0">
                <a:solidFill>
                  <a:srgbClr val="0000FF"/>
                </a:solidFill>
              </a:rPr>
              <a:t>--</a:t>
            </a:r>
            <a:r>
              <a:rPr lang="en-US" sz="1200" b="1" dirty="0" err="1">
                <a:solidFill>
                  <a:srgbClr val="0000FF"/>
                </a:solidFill>
              </a:rPr>
              <a:t>Medikamentös</a:t>
            </a:r>
            <a:endParaRPr lang="en-US" sz="1600" b="1"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514600" y="1600200"/>
            <a:ext cx="5046574" cy="177997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Welches </a:t>
            </a:r>
            <a:r>
              <a:rPr lang="en-US" sz="1200" i="1" dirty="0" err="1">
                <a:solidFill>
                  <a:schemeClr val="bg1"/>
                </a:solidFill>
              </a:rPr>
              <a:t>sind</a:t>
            </a:r>
            <a:r>
              <a:rPr lang="en-US" sz="1200" i="1" dirty="0">
                <a:solidFill>
                  <a:schemeClr val="bg1"/>
                </a:solidFill>
              </a:rPr>
              <a:t> die </a:t>
            </a:r>
            <a:r>
              <a:rPr lang="en-US" sz="1200" i="1" dirty="0" err="1">
                <a:solidFill>
                  <a:schemeClr val="bg1"/>
                </a:solidFill>
              </a:rPr>
              <a:t>klassischen</a:t>
            </a:r>
            <a:r>
              <a:rPr lang="en-US" sz="1200" i="1" dirty="0">
                <a:solidFill>
                  <a:schemeClr val="bg1"/>
                </a:solidFill>
              </a:rPr>
              <a:t> </a:t>
            </a:r>
            <a:r>
              <a:rPr lang="en-US" sz="1200" i="1" dirty="0" err="1">
                <a:solidFill>
                  <a:schemeClr val="bg1"/>
                </a:solidFill>
              </a:rPr>
              <a:t>Medikamente</a:t>
            </a:r>
            <a:r>
              <a:rPr lang="en-US" sz="1200" i="1" dirty="0">
                <a:solidFill>
                  <a:schemeClr val="bg1"/>
                </a:solidFill>
              </a:rPr>
              <a:t>, das mit der Induktion von Filamenten in Verbindung gebracht wird?</a:t>
            </a:r>
          </a:p>
          <a:p>
            <a:r>
              <a:rPr lang="en-US" sz="1200" dirty="0">
                <a:solidFill>
                  <a:schemeClr val="bg1"/>
                </a:solidFill>
              </a:rPr>
              <a:t>Anticholinergika</a:t>
            </a:r>
          </a:p>
          <a:p>
            <a:endParaRPr lang="en-US" sz="1500" dirty="0">
              <a:solidFill>
                <a:schemeClr val="bg1"/>
              </a:solidFill>
            </a:endParaRPr>
          </a:p>
          <a:p>
            <a:r>
              <a:rPr lang="en-US" sz="1200" i="1" dirty="0">
                <a:solidFill>
                  <a:schemeClr val="bg1"/>
                </a:solidFill>
              </a:rPr>
              <a:t>Topisch oder systemisch?</a:t>
            </a:r>
          </a:p>
          <a:p>
            <a:r>
              <a:rPr lang="en-US" sz="1200" dirty="0">
                <a:solidFill>
                  <a:schemeClr val="accent1">
                    <a:lumMod val="75000"/>
                  </a:schemeClr>
                </a:solidFill>
              </a:rPr>
              <a:t>Systemisch</a:t>
            </a:r>
          </a:p>
          <a:p>
            <a:endParaRPr lang="en-US" sz="1500" i="1" dirty="0">
              <a:solidFill>
                <a:schemeClr val="accent1">
                  <a:lumMod val="75000"/>
                </a:schemeClr>
              </a:solidFill>
            </a:endParaRPr>
          </a:p>
          <a:p>
            <a:r>
              <a:rPr lang="de-DE" sz="1200" i="1" dirty="0">
                <a:solidFill>
                  <a:schemeClr val="accent1">
                    <a:lumMod val="75000"/>
                  </a:schemeClr>
                </a:solidFill>
              </a:rPr>
              <a:t>Wie lautet der vermutete Wirkmechanismus</a:t>
            </a:r>
            <a:r>
              <a:rPr lang="en-US" sz="1200" i="1" dirty="0">
                <a:solidFill>
                  <a:schemeClr val="accent1">
                    <a:lumMod val="75000"/>
                  </a:schemeClr>
                </a:solidFill>
              </a:rPr>
              <a:t>?</a:t>
            </a:r>
          </a:p>
          <a:p>
            <a:r>
              <a:rPr lang="en-US" sz="1200" dirty="0">
                <a:solidFill>
                  <a:schemeClr val="accent1">
                    <a:lumMod val="75000"/>
                  </a:schemeClr>
                </a:solidFill>
              </a:rPr>
              <a:t>Unterdrückung der Tränenflüssigkeitsproduktion</a:t>
            </a:r>
          </a:p>
        </p:txBody>
      </p:sp>
    </p:spTree>
    <p:extLst>
      <p:ext uri="{BB962C8B-B14F-4D97-AF65-F5344CB8AC3E}">
        <p14:creationId xmlns:p14="http://schemas.microsoft.com/office/powerpoint/2010/main" val="14476106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57</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b="1" dirty="0">
                <a:solidFill>
                  <a:srgbClr val="0000FF"/>
                </a:solidFill>
              </a:rPr>
              <a:t>--</a:t>
            </a:r>
            <a:r>
              <a:rPr lang="en-US" sz="1200" b="1" dirty="0" err="1">
                <a:solidFill>
                  <a:srgbClr val="0000FF"/>
                </a:solidFill>
              </a:rPr>
              <a:t>Medikamentös</a:t>
            </a:r>
            <a:endParaRPr lang="en-US" sz="1600" b="1"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514600" y="1600200"/>
            <a:ext cx="5046574" cy="177997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Welches </a:t>
            </a:r>
            <a:r>
              <a:rPr lang="en-US" sz="1200" i="1" dirty="0" err="1">
                <a:solidFill>
                  <a:schemeClr val="bg1"/>
                </a:solidFill>
              </a:rPr>
              <a:t>sind</a:t>
            </a:r>
            <a:r>
              <a:rPr lang="en-US" sz="1200" i="1" dirty="0">
                <a:solidFill>
                  <a:schemeClr val="bg1"/>
                </a:solidFill>
              </a:rPr>
              <a:t> die </a:t>
            </a:r>
            <a:r>
              <a:rPr lang="en-US" sz="1200" i="1" dirty="0" err="1">
                <a:solidFill>
                  <a:schemeClr val="bg1"/>
                </a:solidFill>
              </a:rPr>
              <a:t>klassischen</a:t>
            </a:r>
            <a:r>
              <a:rPr lang="en-US" sz="1200" i="1" dirty="0">
                <a:solidFill>
                  <a:schemeClr val="bg1"/>
                </a:solidFill>
              </a:rPr>
              <a:t> </a:t>
            </a:r>
            <a:r>
              <a:rPr lang="en-US" sz="1200" i="1" dirty="0" err="1">
                <a:solidFill>
                  <a:schemeClr val="bg1"/>
                </a:solidFill>
              </a:rPr>
              <a:t>Medikamente</a:t>
            </a:r>
            <a:r>
              <a:rPr lang="en-US" sz="1200" i="1" dirty="0">
                <a:solidFill>
                  <a:schemeClr val="bg1"/>
                </a:solidFill>
              </a:rPr>
              <a:t>, das mit der Induktion von Filamenten in Verbindung gebracht wird?</a:t>
            </a:r>
          </a:p>
          <a:p>
            <a:r>
              <a:rPr lang="en-US" sz="1200" dirty="0">
                <a:solidFill>
                  <a:schemeClr val="bg1"/>
                </a:solidFill>
              </a:rPr>
              <a:t>Anticholinergika</a:t>
            </a:r>
          </a:p>
          <a:p>
            <a:endParaRPr lang="en-US" sz="1500" dirty="0">
              <a:solidFill>
                <a:schemeClr val="bg1"/>
              </a:solidFill>
            </a:endParaRPr>
          </a:p>
          <a:p>
            <a:r>
              <a:rPr lang="en-US" sz="1200" i="1" dirty="0">
                <a:solidFill>
                  <a:schemeClr val="bg1"/>
                </a:solidFill>
              </a:rPr>
              <a:t>Topisch oder systemisch?</a:t>
            </a:r>
          </a:p>
          <a:p>
            <a:r>
              <a:rPr lang="en-US" sz="1200" dirty="0">
                <a:solidFill>
                  <a:schemeClr val="bg1"/>
                </a:solidFill>
              </a:rPr>
              <a:t>Systemisch</a:t>
            </a:r>
          </a:p>
          <a:p>
            <a:endParaRPr lang="en-US" sz="1500" i="1" dirty="0">
              <a:solidFill>
                <a:schemeClr val="accent1">
                  <a:lumMod val="75000"/>
                </a:schemeClr>
              </a:solidFill>
            </a:endParaRPr>
          </a:p>
          <a:p>
            <a:r>
              <a:rPr lang="de-DE" sz="1200" i="1" dirty="0">
                <a:solidFill>
                  <a:schemeClr val="accent1">
                    <a:lumMod val="75000"/>
                  </a:schemeClr>
                </a:solidFill>
              </a:rPr>
              <a:t>Wie lautet der vermutete Wirkmechanismus</a:t>
            </a:r>
            <a:r>
              <a:rPr lang="en-US" sz="1200" i="1" dirty="0">
                <a:solidFill>
                  <a:schemeClr val="accent1">
                    <a:lumMod val="75000"/>
                  </a:schemeClr>
                </a:solidFill>
              </a:rPr>
              <a:t>?</a:t>
            </a:r>
          </a:p>
          <a:p>
            <a:r>
              <a:rPr lang="en-US" sz="1200" dirty="0">
                <a:solidFill>
                  <a:schemeClr val="accent1">
                    <a:lumMod val="75000"/>
                  </a:schemeClr>
                </a:solidFill>
              </a:rPr>
              <a:t>Unterdrückung der Tränenflüssigkeitsproduktion</a:t>
            </a:r>
          </a:p>
        </p:txBody>
      </p:sp>
    </p:spTree>
    <p:extLst>
      <p:ext uri="{BB962C8B-B14F-4D97-AF65-F5344CB8AC3E}">
        <p14:creationId xmlns:p14="http://schemas.microsoft.com/office/powerpoint/2010/main" val="38170011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58</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b="1" dirty="0">
                <a:solidFill>
                  <a:srgbClr val="0000FF"/>
                </a:solidFill>
              </a:rPr>
              <a:t>--</a:t>
            </a:r>
            <a:r>
              <a:rPr lang="en-US" sz="1200" b="1" dirty="0" err="1">
                <a:solidFill>
                  <a:srgbClr val="0000FF"/>
                </a:solidFill>
              </a:rPr>
              <a:t>Medikamentös</a:t>
            </a:r>
            <a:endParaRPr lang="en-US" sz="1600" b="1"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514600" y="1600200"/>
            <a:ext cx="5046574" cy="177997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Welches </a:t>
            </a:r>
            <a:r>
              <a:rPr lang="en-US" sz="1200" i="1" dirty="0" err="1">
                <a:solidFill>
                  <a:schemeClr val="bg1"/>
                </a:solidFill>
              </a:rPr>
              <a:t>sind</a:t>
            </a:r>
            <a:r>
              <a:rPr lang="en-US" sz="1200" i="1" dirty="0">
                <a:solidFill>
                  <a:schemeClr val="bg1"/>
                </a:solidFill>
              </a:rPr>
              <a:t> die </a:t>
            </a:r>
            <a:r>
              <a:rPr lang="en-US" sz="1200" i="1" dirty="0" err="1">
                <a:solidFill>
                  <a:schemeClr val="bg1"/>
                </a:solidFill>
              </a:rPr>
              <a:t>klassischen</a:t>
            </a:r>
            <a:r>
              <a:rPr lang="en-US" sz="1200" i="1" dirty="0">
                <a:solidFill>
                  <a:schemeClr val="bg1"/>
                </a:solidFill>
              </a:rPr>
              <a:t> </a:t>
            </a:r>
            <a:r>
              <a:rPr lang="en-US" sz="1200" i="1" dirty="0" err="1">
                <a:solidFill>
                  <a:schemeClr val="bg1"/>
                </a:solidFill>
              </a:rPr>
              <a:t>Medikamente</a:t>
            </a:r>
            <a:r>
              <a:rPr lang="en-US" sz="1200" i="1" dirty="0">
                <a:solidFill>
                  <a:schemeClr val="bg1"/>
                </a:solidFill>
              </a:rPr>
              <a:t>, das mit der Induktion von Filamenten in Verbindung gebracht wird?</a:t>
            </a:r>
          </a:p>
          <a:p>
            <a:r>
              <a:rPr lang="en-US" sz="1200" dirty="0">
                <a:solidFill>
                  <a:schemeClr val="bg1"/>
                </a:solidFill>
              </a:rPr>
              <a:t>Anticholinergika</a:t>
            </a:r>
          </a:p>
          <a:p>
            <a:endParaRPr lang="en-US" sz="1500" dirty="0">
              <a:solidFill>
                <a:schemeClr val="bg1"/>
              </a:solidFill>
            </a:endParaRPr>
          </a:p>
          <a:p>
            <a:r>
              <a:rPr lang="en-US" sz="1200" i="1" dirty="0">
                <a:solidFill>
                  <a:schemeClr val="bg1"/>
                </a:solidFill>
              </a:rPr>
              <a:t>Topisch oder systemisch?</a:t>
            </a:r>
          </a:p>
          <a:p>
            <a:r>
              <a:rPr lang="en-US" sz="1200" dirty="0">
                <a:solidFill>
                  <a:schemeClr val="bg1"/>
                </a:solidFill>
              </a:rPr>
              <a:t>Systemisch</a:t>
            </a:r>
          </a:p>
          <a:p>
            <a:endParaRPr lang="en-US" sz="1500" i="1" dirty="0">
              <a:solidFill>
                <a:schemeClr val="bg1"/>
              </a:solidFill>
            </a:endParaRPr>
          </a:p>
          <a:p>
            <a:r>
              <a:rPr lang="en-US" sz="1200" i="1" dirty="0">
                <a:solidFill>
                  <a:schemeClr val="bg1"/>
                </a:solidFill>
              </a:rPr>
              <a:t>Wie lautet der vermutete Wirkmechanismus?</a:t>
            </a:r>
          </a:p>
          <a:p>
            <a:r>
              <a:rPr lang="en-US" sz="1200" dirty="0">
                <a:solidFill>
                  <a:schemeClr val="accent1">
                    <a:lumMod val="75000"/>
                  </a:schemeClr>
                </a:solidFill>
              </a:rPr>
              <a:t>Unterdrückung der Tränenflüssigkeitsproduktion</a:t>
            </a:r>
          </a:p>
        </p:txBody>
      </p:sp>
    </p:spTree>
    <p:extLst>
      <p:ext uri="{BB962C8B-B14F-4D97-AF65-F5344CB8AC3E}">
        <p14:creationId xmlns:p14="http://schemas.microsoft.com/office/powerpoint/2010/main" val="32294665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59</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b="1" dirty="0">
                <a:solidFill>
                  <a:srgbClr val="0000FF"/>
                </a:solidFill>
              </a:rPr>
              <a:t>--</a:t>
            </a:r>
            <a:r>
              <a:rPr lang="en-US" sz="1200" b="1" dirty="0" err="1">
                <a:solidFill>
                  <a:srgbClr val="0000FF"/>
                </a:solidFill>
              </a:rPr>
              <a:t>Medikamentös</a:t>
            </a:r>
            <a:endParaRPr lang="en-US" sz="1600" b="1" dirty="0">
              <a:solidFill>
                <a:schemeClr val="bg1">
                  <a:lumMod val="65000"/>
                </a:schemeClr>
              </a:solidFill>
            </a:endParaRPr>
          </a:p>
          <a:p>
            <a:r>
              <a:rPr lang="en-US" sz="1200" dirty="0">
                <a:solidFill>
                  <a:schemeClr val="bg1">
                    <a:lumMod val="65000"/>
                  </a:schemeClr>
                </a:solidFill>
              </a:rPr>
              <a:t>--Längere Exposition der Oberfläche</a:t>
            </a: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514600" y="1600200"/>
            <a:ext cx="5046574" cy="177997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Welches </a:t>
            </a:r>
            <a:r>
              <a:rPr lang="en-US" sz="1200" i="1" dirty="0" err="1">
                <a:solidFill>
                  <a:schemeClr val="bg1"/>
                </a:solidFill>
              </a:rPr>
              <a:t>sind</a:t>
            </a:r>
            <a:r>
              <a:rPr lang="en-US" sz="1200" i="1" dirty="0">
                <a:solidFill>
                  <a:schemeClr val="bg1"/>
                </a:solidFill>
              </a:rPr>
              <a:t> die </a:t>
            </a:r>
            <a:r>
              <a:rPr lang="en-US" sz="1200" i="1" dirty="0" err="1">
                <a:solidFill>
                  <a:schemeClr val="bg1"/>
                </a:solidFill>
              </a:rPr>
              <a:t>klassischen</a:t>
            </a:r>
            <a:r>
              <a:rPr lang="en-US" sz="1200" i="1" dirty="0">
                <a:solidFill>
                  <a:schemeClr val="bg1"/>
                </a:solidFill>
              </a:rPr>
              <a:t> </a:t>
            </a:r>
            <a:r>
              <a:rPr lang="en-US" sz="1200" i="1" dirty="0" err="1">
                <a:solidFill>
                  <a:schemeClr val="bg1"/>
                </a:solidFill>
              </a:rPr>
              <a:t>Medikamente</a:t>
            </a:r>
            <a:r>
              <a:rPr lang="en-US" sz="1200" i="1" dirty="0">
                <a:solidFill>
                  <a:schemeClr val="bg1"/>
                </a:solidFill>
              </a:rPr>
              <a:t>, das mit der Induktion von Filamenten in Verbindung gebracht wird?</a:t>
            </a:r>
          </a:p>
          <a:p>
            <a:r>
              <a:rPr lang="en-US" sz="1200" dirty="0">
                <a:solidFill>
                  <a:schemeClr val="bg1"/>
                </a:solidFill>
              </a:rPr>
              <a:t>Anticholinergika</a:t>
            </a:r>
          </a:p>
          <a:p>
            <a:endParaRPr lang="en-US" sz="1500" dirty="0">
              <a:solidFill>
                <a:schemeClr val="bg1"/>
              </a:solidFill>
            </a:endParaRPr>
          </a:p>
          <a:p>
            <a:r>
              <a:rPr lang="en-US" sz="1200" i="1" dirty="0">
                <a:solidFill>
                  <a:schemeClr val="bg1"/>
                </a:solidFill>
              </a:rPr>
              <a:t>Topisch oder systemisch?</a:t>
            </a:r>
          </a:p>
          <a:p>
            <a:r>
              <a:rPr lang="en-US" sz="1200" dirty="0">
                <a:solidFill>
                  <a:schemeClr val="bg1"/>
                </a:solidFill>
              </a:rPr>
              <a:t>Systemisch</a:t>
            </a:r>
          </a:p>
          <a:p>
            <a:endParaRPr lang="en-US" sz="1500" i="1" dirty="0">
              <a:solidFill>
                <a:schemeClr val="bg1"/>
              </a:solidFill>
            </a:endParaRPr>
          </a:p>
          <a:p>
            <a:r>
              <a:rPr lang="de-DE" sz="1200" i="1" dirty="0">
                <a:solidFill>
                  <a:schemeClr val="bg1"/>
                </a:solidFill>
              </a:rPr>
              <a:t>Wie lautet der vermutete Wirkmechanismus</a:t>
            </a:r>
            <a:r>
              <a:rPr lang="en-US" sz="1200" i="1" dirty="0">
                <a:solidFill>
                  <a:schemeClr val="bg1"/>
                </a:solidFill>
              </a:rPr>
              <a:t>?</a:t>
            </a:r>
          </a:p>
          <a:p>
            <a:r>
              <a:rPr lang="en-US" sz="1200" dirty="0">
                <a:solidFill>
                  <a:schemeClr val="bg1"/>
                </a:solidFill>
              </a:rPr>
              <a:t>Unterdrückung der Tränenflüssigkeitsproduktion</a:t>
            </a:r>
          </a:p>
        </p:txBody>
      </p:sp>
    </p:spTree>
    <p:extLst>
      <p:ext uri="{BB962C8B-B14F-4D97-AF65-F5344CB8AC3E}">
        <p14:creationId xmlns:p14="http://schemas.microsoft.com/office/powerpoint/2010/main" val="2915971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12954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a:t>
            </a:r>
            <a:r>
              <a:rPr lang="en-US" altLang="en-US" sz="1200" i="1" dirty="0">
                <a:solidFill>
                  <a:schemeClr val="bg1">
                    <a:lumMod val="75000"/>
                  </a:schemeClr>
                </a:solidFill>
              </a:rPr>
              <a:t>, die </a:t>
            </a:r>
            <a:r>
              <a:rPr lang="en-US" altLang="en-US" sz="1200" b="1" dirty="0">
                <a:solidFill>
                  <a:srgbClr val="0000FF"/>
                </a:solidFill>
              </a:rPr>
              <a:t>an der Hornhautoberfläche </a:t>
            </a:r>
            <a:r>
              <a:rPr lang="en-US" altLang="en-US" sz="1200" b="1" i="1" u="sng" dirty="0">
                <a:solidFill>
                  <a:srgbClr val="0000FF"/>
                </a:solidFill>
              </a:rPr>
              <a:t>haften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a:t>
            </a:fld>
            <a:endParaRPr lang="en-US" altLang="en-US"/>
          </a:p>
        </p:txBody>
      </p:sp>
      <p:sp>
        <p:nvSpPr>
          <p:cNvPr id="6" name="TextBox 5">
            <a:extLst>
              <a:ext uri="{FF2B5EF4-FFF2-40B4-BE49-F238E27FC236}">
                <a16:creationId xmlns:a16="http://schemas.microsoft.com/office/drawing/2014/main" id="{DE392DF2-3FAA-43B6-B36F-634D2ADBC6E3}"/>
              </a:ext>
            </a:extLst>
          </p:cNvPr>
          <p:cNvSpPr txBox="1"/>
          <p:nvPr/>
        </p:nvSpPr>
        <p:spPr>
          <a:xfrm>
            <a:off x="723900" y="3749040"/>
            <a:ext cx="7696200" cy="2062103"/>
          </a:xfrm>
          <a:prstGeom prst="rect">
            <a:avLst/>
          </a:prstGeom>
          <a:solidFill>
            <a:schemeClr val="accent6">
              <a:lumMod val="60000"/>
              <a:lumOff val="40000"/>
            </a:schemeClr>
          </a:solidFill>
        </p:spPr>
        <p:txBody>
          <a:bodyPr wrap="square" lIns="25400" tIns="12700" rIns="25400" bIns="12700" rtlCol="0">
            <a:spAutoFit/>
          </a:bodyPr>
          <a:lstStyle/>
          <a:p>
            <a:r>
              <a:rPr lang="en-US" sz="1200" dirty="0">
                <a:solidFill>
                  <a:srgbClr val="0000FF"/>
                </a:solidFill>
              </a:rPr>
              <a:t>Es gibt „anhaftend“ und es gibt </a:t>
            </a:r>
            <a:r>
              <a:rPr lang="en-US" sz="1200" b="1" i="1" dirty="0">
                <a:solidFill>
                  <a:srgbClr val="0000FF"/>
                </a:solidFill>
              </a:rPr>
              <a:t>„anhaftend</a:t>
            </a:r>
            <a:r>
              <a:rPr lang="en-US" sz="1200" dirty="0">
                <a:solidFill>
                  <a:srgbClr val="0000FF"/>
                </a:solidFill>
              </a:rPr>
              <a:t>“. Hier sind zwei Fragen, um festzustellen, wie stark Filamente tatsächlich an der Hornhaut haften…</a:t>
            </a:r>
          </a:p>
          <a:p>
            <a:r>
              <a:rPr lang="en-US" sz="1200" i="1" dirty="0">
                <a:solidFill>
                  <a:srgbClr val="0000FF"/>
                </a:solidFill>
              </a:rPr>
              <a:t>Erstens: Bleiben die Filamente auch beim Blinzeln an der Hornhaut haften?</a:t>
            </a:r>
          </a:p>
          <a:p>
            <a:r>
              <a:rPr lang="en-US" sz="1200" dirty="0">
                <a:solidFill>
                  <a:srgbClr val="0000FF"/>
                </a:solidFill>
              </a:rPr>
              <a:t>Ja (mit einer Ausnahme … dazu gleich mehr)</a:t>
            </a:r>
          </a:p>
          <a:p>
            <a:endParaRPr lang="en-US" sz="1600" i="1" dirty="0">
              <a:solidFill>
                <a:srgbClr val="0000FF"/>
              </a:solidFill>
            </a:endParaRPr>
          </a:p>
          <a:p>
            <a:r>
              <a:rPr lang="en-US" sz="1200" i="1" dirty="0">
                <a:solidFill>
                  <a:srgbClr val="0000FF"/>
                </a:solidFill>
              </a:rPr>
              <a:t>Gut, nun zum eigentlichen Test der Hornhauthaftung: Hinterlässt ein Filament beim Entfernen einen Epitheldefekt?</a:t>
            </a:r>
            <a:endParaRPr lang="en-US" sz="1600" i="1" dirty="0">
              <a:solidFill>
                <a:schemeClr val="accent6">
                  <a:lumMod val="60000"/>
                  <a:lumOff val="40000"/>
                </a:schemeClr>
              </a:solidFill>
            </a:endParaRPr>
          </a:p>
          <a:p>
            <a:r>
              <a:rPr lang="en-US" sz="1200" dirty="0">
                <a:solidFill>
                  <a:schemeClr val="accent6">
                    <a:lumMod val="60000"/>
                    <a:lumOff val="40000"/>
                  </a:schemeClr>
                </a:solidFill>
              </a:rPr>
              <a:t>Ja</a:t>
            </a:r>
          </a:p>
        </p:txBody>
      </p:sp>
    </p:spTree>
    <p:extLst>
      <p:ext uri="{BB962C8B-B14F-4D97-AF65-F5344CB8AC3E}">
        <p14:creationId xmlns:p14="http://schemas.microsoft.com/office/powerpoint/2010/main" val="8578504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60</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b="1" dirty="0">
                <a:solidFill>
                  <a:srgbClr val="0000FF"/>
                </a:solidFill>
              </a:rPr>
              <a:t>--Längere Exposition der Oberfläche</a:t>
            </a:r>
            <a:endParaRPr lang="en-US" sz="1600" b="1" dirty="0">
              <a:solidFill>
                <a:schemeClr val="bg1">
                  <a:lumMod val="65000"/>
                </a:schemeClr>
              </a:solidFill>
            </a:endParaRP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9" name="TextBox 8">
            <a:extLst>
              <a:ext uri="{FF2B5EF4-FFF2-40B4-BE49-F238E27FC236}">
                <a16:creationId xmlns:a16="http://schemas.microsoft.com/office/drawing/2014/main" id="{ABDA3111-F0B4-4051-87D9-53E83E3C35DD}"/>
              </a:ext>
            </a:extLst>
          </p:cNvPr>
          <p:cNvSpPr txBox="1"/>
          <p:nvPr/>
        </p:nvSpPr>
        <p:spPr>
          <a:xfrm>
            <a:off x="434009" y="2986802"/>
            <a:ext cx="5537093" cy="78483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Was sind einige der Ursachen für eine „längere Exposition der Oberfläche“?</a:t>
            </a:r>
          </a:p>
          <a:p>
            <a:r>
              <a:rPr lang="en-US" sz="1200" dirty="0">
                <a:solidFill>
                  <a:srgbClr val="0000FF"/>
                </a:solidFill>
              </a:rPr>
              <a:t>--</a:t>
            </a:r>
          </a:p>
          <a:p>
            <a:r>
              <a:rPr lang="en-US" sz="1200" dirty="0">
                <a:solidFill>
                  <a:schemeClr val="accent6">
                    <a:lumMod val="60000"/>
                    <a:lumOff val="40000"/>
                  </a:schemeClr>
                </a:solidFill>
              </a:rPr>
              <a:t>--Zustände, die zu einer verminderten Blinzelfrequenz führen (</a:t>
            </a:r>
            <a:r>
              <a:rPr lang="en-US" sz="1200" dirty="0" err="1">
                <a:solidFill>
                  <a:schemeClr val="accent6">
                    <a:lumMod val="60000"/>
                    <a:lumOff val="40000"/>
                  </a:schemeClr>
                </a:solidFill>
              </a:rPr>
              <a:t>z. B</a:t>
            </a:r>
            <a:r>
              <a:rPr lang="en-US" sz="1200" dirty="0">
                <a:solidFill>
                  <a:schemeClr val="accent6">
                    <a:lumMod val="60000"/>
                    <a:lumOff val="40000"/>
                  </a:schemeClr>
                </a:solidFill>
              </a:rPr>
              <a:t>. </a:t>
            </a:r>
            <a:r>
              <a:rPr lang="en-US" sz="1200" dirty="0" err="1">
                <a:solidFill>
                  <a:schemeClr val="accent6">
                    <a:lumMod val="60000"/>
                    <a:lumOff val="40000"/>
                  </a:schemeClr>
                </a:solidFill>
              </a:rPr>
              <a:t>Parkinson</a:t>
            </a:r>
            <a:r>
              <a:rPr lang="en-US" sz="1200" dirty="0">
                <a:solidFill>
                  <a:schemeClr val="accent6">
                    <a:lumMod val="60000"/>
                    <a:lumOff val="40000"/>
                  </a:schemeClr>
                </a:solidFill>
              </a:rPr>
              <a:t>)</a:t>
            </a:r>
          </a:p>
        </p:txBody>
      </p:sp>
    </p:spTree>
    <p:extLst>
      <p:ext uri="{BB962C8B-B14F-4D97-AF65-F5344CB8AC3E}">
        <p14:creationId xmlns:p14="http://schemas.microsoft.com/office/powerpoint/2010/main" val="3884056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61</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b="1" dirty="0">
                <a:solidFill>
                  <a:srgbClr val="0000FF"/>
                </a:solidFill>
              </a:rPr>
              <a:t>--Längere Exposition der Oberfläche</a:t>
            </a:r>
            <a:endParaRPr lang="en-US" sz="1600" b="1" dirty="0">
              <a:solidFill>
                <a:schemeClr val="bg1">
                  <a:lumMod val="65000"/>
                </a:schemeClr>
              </a:solidFill>
            </a:endParaRPr>
          </a:p>
          <a:p>
            <a:r>
              <a:rPr lang="en-US" sz="1200" dirty="0">
                <a:solidFill>
                  <a:schemeClr val="bg1">
                    <a:lumMod val="65000"/>
                  </a:schemeClr>
                </a:solidFill>
              </a:rPr>
              <a:t>--Längere Oberflächenokklusion (teilweise oder vollständig)</a:t>
            </a:r>
          </a:p>
          <a:p>
            <a:r>
              <a:rPr lang="en-US" sz="1200" dirty="0">
                <a:solidFill>
                  <a:schemeClr val="bg1">
                    <a:lumMod val="65000"/>
                  </a:schemeClr>
                </a:solidFill>
              </a:rPr>
              <a:t>--(es gibt noch weitere)</a:t>
            </a:r>
          </a:p>
        </p:txBody>
      </p:sp>
      <p:sp>
        <p:nvSpPr>
          <p:cNvPr id="9" name="TextBox 8">
            <a:extLst>
              <a:ext uri="{FF2B5EF4-FFF2-40B4-BE49-F238E27FC236}">
                <a16:creationId xmlns:a16="http://schemas.microsoft.com/office/drawing/2014/main" id="{ABDA3111-F0B4-4051-87D9-53E83E3C35DD}"/>
              </a:ext>
            </a:extLst>
          </p:cNvPr>
          <p:cNvSpPr txBox="1"/>
          <p:nvPr/>
        </p:nvSpPr>
        <p:spPr>
          <a:xfrm>
            <a:off x="434009" y="2986802"/>
            <a:ext cx="5537093" cy="78483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rgbClr val="0000FF"/>
                </a:solidFill>
              </a:rPr>
              <a:t>Was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einige</a:t>
            </a:r>
            <a:r>
              <a:rPr lang="en-US" sz="1200" i="1" dirty="0">
                <a:solidFill>
                  <a:srgbClr val="0000FF"/>
                </a:solidFill>
              </a:rPr>
              <a:t> der </a:t>
            </a:r>
            <a:r>
              <a:rPr lang="en-US" sz="1200" i="1" dirty="0" err="1">
                <a:solidFill>
                  <a:srgbClr val="0000FF"/>
                </a:solidFill>
              </a:rPr>
              <a:t>Ursachen</a:t>
            </a:r>
            <a:r>
              <a:rPr lang="en-US" sz="1200" i="1" dirty="0">
                <a:solidFill>
                  <a:srgbClr val="0000FF"/>
                </a:solidFill>
              </a:rPr>
              <a:t> für </a:t>
            </a:r>
            <a:r>
              <a:rPr lang="en-US" sz="1200" i="1" dirty="0" err="1">
                <a:solidFill>
                  <a:srgbClr val="0000FF"/>
                </a:solidFill>
              </a:rPr>
              <a:t>eine</a:t>
            </a:r>
            <a:r>
              <a:rPr lang="en-US" sz="1200" i="1" dirty="0">
                <a:solidFill>
                  <a:srgbClr val="0000FF"/>
                </a:solidFill>
              </a:rPr>
              <a:t> „</a:t>
            </a:r>
            <a:r>
              <a:rPr lang="en-US" sz="1200" i="1" dirty="0" err="1">
                <a:solidFill>
                  <a:srgbClr val="0000FF"/>
                </a:solidFill>
              </a:rPr>
              <a:t>längere</a:t>
            </a:r>
            <a:r>
              <a:rPr lang="en-US" sz="1200" i="1" dirty="0">
                <a:solidFill>
                  <a:srgbClr val="0000FF"/>
                </a:solidFill>
              </a:rPr>
              <a:t> Exposition der </a:t>
            </a:r>
            <a:r>
              <a:rPr lang="en-US" sz="1200" i="1" dirty="0" err="1">
                <a:solidFill>
                  <a:srgbClr val="0000FF"/>
                </a:solidFill>
              </a:rPr>
              <a:t>Oberfläche</a:t>
            </a:r>
            <a:r>
              <a:rPr lang="en-US" sz="1200" i="1" dirty="0">
                <a:solidFill>
                  <a:srgbClr val="0000FF"/>
                </a:solidFill>
              </a:rPr>
              <a:t>“?</a:t>
            </a:r>
          </a:p>
          <a:p>
            <a:r>
              <a:rPr lang="en-US" sz="1200" dirty="0">
                <a:solidFill>
                  <a:srgbClr val="0000FF"/>
                </a:solidFill>
              </a:rPr>
              <a:t>--CN7-Lähmung</a:t>
            </a:r>
          </a:p>
          <a:p>
            <a:r>
              <a:rPr lang="en-US" sz="1200" dirty="0">
                <a:solidFill>
                  <a:srgbClr val="0000FF"/>
                </a:solidFill>
              </a:rPr>
              <a:t>--Erkrankungen, die zu einer verminderten Blinzelfrequenz führen (</a:t>
            </a:r>
            <a:r>
              <a:rPr lang="en-US" sz="1200" dirty="0" err="1">
                <a:solidFill>
                  <a:srgbClr val="0000FF"/>
                </a:solidFill>
              </a:rPr>
              <a:t>z. B</a:t>
            </a:r>
            <a:r>
              <a:rPr lang="en-US" sz="1200" dirty="0">
                <a:solidFill>
                  <a:srgbClr val="0000FF"/>
                </a:solidFill>
              </a:rPr>
              <a:t>. </a:t>
            </a:r>
            <a:r>
              <a:rPr lang="en-US" sz="1200" dirty="0" err="1">
                <a:solidFill>
                  <a:srgbClr val="0000FF"/>
                </a:solidFill>
              </a:rPr>
              <a:t>Parkinson</a:t>
            </a:r>
            <a:r>
              <a:rPr lang="en-US" sz="1200" dirty="0">
                <a:solidFill>
                  <a:srgbClr val="0000FF"/>
                </a:solidFill>
              </a:rPr>
              <a:t>)</a:t>
            </a:r>
          </a:p>
        </p:txBody>
      </p:sp>
    </p:spTree>
    <p:extLst>
      <p:ext uri="{BB962C8B-B14F-4D97-AF65-F5344CB8AC3E}">
        <p14:creationId xmlns:p14="http://schemas.microsoft.com/office/powerpoint/2010/main" val="14931082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62</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5138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b="1" dirty="0">
                <a:solidFill>
                  <a:srgbClr val="0000FF"/>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95377" y="3232114"/>
            <a:ext cx="5548314" cy="78483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sind einige der Ursachen für eine „längere Oberflächenokklusion“?</a:t>
            </a:r>
          </a:p>
          <a:p>
            <a:r>
              <a:rPr lang="en-US" sz="1200" dirty="0">
                <a:solidFill>
                  <a:srgbClr val="0000FF"/>
                </a:solidFill>
              </a:rPr>
              <a:t>--</a:t>
            </a:r>
          </a:p>
          <a:p>
            <a:r>
              <a:rPr lang="en-US" sz="1200" dirty="0">
                <a:solidFill>
                  <a:srgbClr val="0000FF"/>
                </a:solidFill>
              </a:rPr>
              <a:t>--</a:t>
            </a:r>
          </a:p>
        </p:txBody>
      </p:sp>
    </p:spTree>
    <p:extLst>
      <p:ext uri="{BB962C8B-B14F-4D97-AF65-F5344CB8AC3E}">
        <p14:creationId xmlns:p14="http://schemas.microsoft.com/office/powerpoint/2010/main" val="36596737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63</a:t>
            </a:fld>
            <a:endParaRPr lang="en-US" altLang="en-US"/>
          </a:p>
        </p:txBody>
      </p:sp>
      <p:sp>
        <p:nvSpPr>
          <p:cNvPr id="4" name="TextBox 3">
            <a:extLst>
              <a:ext uri="{FF2B5EF4-FFF2-40B4-BE49-F238E27FC236}">
                <a16:creationId xmlns:a16="http://schemas.microsoft.com/office/drawing/2014/main" id="{CACD7503-525A-44D5-A9EC-DDEB626DCB87}"/>
              </a:ext>
            </a:extLst>
          </p:cNvPr>
          <p:cNvSpPr txBox="1"/>
          <p:nvPr/>
        </p:nvSpPr>
        <p:spPr>
          <a:xfrm>
            <a:off x="500269" y="1417648"/>
            <a:ext cx="5138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dirty="0">
                <a:solidFill>
                  <a:schemeClr val="bg1">
                    <a:lumMod val="65000"/>
                  </a:schemeClr>
                </a:solidFill>
              </a:rPr>
              <a:t>--Längere Exposition der Oberfläche</a:t>
            </a:r>
          </a:p>
          <a:p>
            <a:r>
              <a:rPr lang="en-US" sz="1200" b="1" dirty="0">
                <a:solidFill>
                  <a:srgbClr val="0000FF"/>
                </a:solidFill>
              </a:rPr>
              <a:t>--Längere Oberflächenokklusion (teilweise oder vollständig)</a:t>
            </a:r>
          </a:p>
          <a:p>
            <a:r>
              <a:rPr lang="en-US" sz="1200" dirty="0">
                <a:solidFill>
                  <a:schemeClr val="bg1">
                    <a:lumMod val="65000"/>
                  </a:schemeClr>
                </a:solidFill>
              </a:rPr>
              <a:t>--(es gibt noch weitere)</a:t>
            </a:r>
          </a:p>
        </p:txBody>
      </p:sp>
      <p:sp>
        <p:nvSpPr>
          <p:cNvPr id="5" name="TextBox 4">
            <a:extLst>
              <a:ext uri="{FF2B5EF4-FFF2-40B4-BE49-F238E27FC236}">
                <a16:creationId xmlns:a16="http://schemas.microsoft.com/office/drawing/2014/main" id="{3DCD3536-DD60-4CFB-AF13-3D7451C55B12}"/>
              </a:ext>
            </a:extLst>
          </p:cNvPr>
          <p:cNvSpPr txBox="1"/>
          <p:nvPr/>
        </p:nvSpPr>
        <p:spPr>
          <a:xfrm>
            <a:off x="295377" y="3232114"/>
            <a:ext cx="5548314" cy="78483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sind einige der Ursachen für eine „längere Oberflächenokklusion“?</a:t>
            </a:r>
          </a:p>
          <a:p>
            <a:r>
              <a:rPr lang="en-US" sz="1200" dirty="0">
                <a:solidFill>
                  <a:srgbClr val="0000FF"/>
                </a:solidFill>
              </a:rPr>
              <a:t>--Ptosis</a:t>
            </a:r>
          </a:p>
          <a:p>
            <a:r>
              <a:rPr lang="en-US" sz="1200" dirty="0">
                <a:solidFill>
                  <a:srgbClr val="0000FF"/>
                </a:solidFill>
              </a:rPr>
              <a:t>--Ablage einer Augenklappe</a:t>
            </a:r>
          </a:p>
        </p:txBody>
      </p:sp>
    </p:spTree>
    <p:extLst>
      <p:ext uri="{BB962C8B-B14F-4D97-AF65-F5344CB8AC3E}">
        <p14:creationId xmlns:p14="http://schemas.microsoft.com/office/powerpoint/2010/main" val="29534384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458200" cy="3048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a:t>
            </a:r>
            <a:r>
              <a:rPr lang="en-US" sz="1200" b="1" dirty="0">
                <a:solidFill>
                  <a:srgbClr val="0000FF"/>
                </a:solidFill>
              </a:rPr>
              <a:t>Grunderkrankung</a:t>
            </a:r>
            <a:r>
              <a:rPr lang="en-US" sz="1200" dirty="0">
                <a:solidFill>
                  <a:schemeClr val="bg1">
                    <a:lumMod val="75000"/>
                  </a:schemeClr>
                </a:solidFill>
              </a:rPr>
              <a:t>, die überhaupt erst zur Filamentbildung geführt hat!</a:t>
            </a:r>
            <a:endParaRPr lang="en-US" altLang="en-US" sz="2600" dirty="0">
              <a:solidFill>
                <a:schemeClr val="bg1">
                  <a:lumMod val="75000"/>
                </a:schemeClr>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64</a:t>
            </a:fld>
            <a:endParaRPr lang="en-US" altLang="en-US"/>
          </a:p>
        </p:txBody>
      </p:sp>
      <p:sp>
        <p:nvSpPr>
          <p:cNvPr id="8" name="TextBox 7">
            <a:extLst>
              <a:ext uri="{FF2B5EF4-FFF2-40B4-BE49-F238E27FC236}">
                <a16:creationId xmlns:a16="http://schemas.microsoft.com/office/drawing/2014/main" id="{8DD41FD7-AFBB-4116-92F8-5BA212E8BD93}"/>
              </a:ext>
            </a:extLst>
          </p:cNvPr>
          <p:cNvSpPr txBox="1"/>
          <p:nvPr/>
        </p:nvSpPr>
        <p:spPr>
          <a:xfrm>
            <a:off x="500269" y="1417648"/>
            <a:ext cx="4757531" cy="1502976"/>
          </a:xfrm>
          <a:prstGeom prst="rect">
            <a:avLst/>
          </a:prstGeom>
          <a:solidFill>
            <a:srgbClr val="FFFF00"/>
          </a:solidFill>
        </p:spPr>
        <p:txBody>
          <a:bodyPr wrap="square" lIns="25400" tIns="12700" rIns="25400" bIns="12700" rtlCol="0">
            <a:spAutoFit/>
          </a:bodyPr>
          <a:lstStyle/>
          <a:p>
            <a:r>
              <a:rPr lang="en-US" sz="1200" i="1" dirty="0">
                <a:solidFill>
                  <a:schemeClr val="bg1">
                    <a:lumMod val="65000"/>
                  </a:schemeClr>
                </a:solidFill>
              </a:rPr>
              <a:t>Was könnte die „Grunderkrankung“ sein?</a:t>
            </a:r>
          </a:p>
          <a:p>
            <a:r>
              <a:rPr lang="en-US" sz="1200" dirty="0">
                <a:solidFill>
                  <a:schemeClr val="bg1">
                    <a:lumMod val="65000"/>
                  </a:schemeClr>
                </a:solidFill>
              </a:rPr>
              <a:t>--DES</a:t>
            </a:r>
          </a:p>
          <a:p>
            <a:r>
              <a:rPr lang="en-US" sz="1200" dirty="0">
                <a:solidFill>
                  <a:schemeClr val="bg1">
                    <a:lumMod val="65000"/>
                  </a:schemeClr>
                </a:solidFill>
              </a:rPr>
              <a:t>--REE</a:t>
            </a:r>
          </a:p>
          <a:p>
            <a:r>
              <a:rPr lang="en-US" sz="1200" dirty="0">
                <a:solidFill>
                  <a:schemeClr val="bg1">
                    <a:lumMod val="65000"/>
                  </a:schemeClr>
                </a:solidFill>
              </a:rPr>
              <a:t>--SLK</a:t>
            </a:r>
          </a:p>
          <a:p>
            <a:r>
              <a:rPr lang="en-US" sz="1200" dirty="0">
                <a:solidFill>
                  <a:schemeClr val="bg1">
                    <a:lumMod val="65000"/>
                  </a:schemeClr>
                </a:solidFill>
              </a:rPr>
              <a:t>--</a:t>
            </a:r>
            <a:r>
              <a:rPr lang="en-US" sz="1200" dirty="0" err="1">
                <a:solidFill>
                  <a:schemeClr val="bg1">
                    <a:lumMod val="65000"/>
                  </a:schemeClr>
                </a:solidFill>
              </a:rPr>
              <a:t>Medikamentös</a:t>
            </a:r>
            <a:endParaRPr lang="en-US" sz="1600" dirty="0">
              <a:solidFill>
                <a:schemeClr val="bg1">
                  <a:lumMod val="65000"/>
                </a:schemeClr>
              </a:solidFill>
            </a:endParaRPr>
          </a:p>
          <a:p>
            <a:r>
              <a:rPr lang="en-US" sz="1200" u="sng" dirty="0">
                <a:solidFill>
                  <a:srgbClr val="0000FF"/>
                </a:solidFill>
              </a:rPr>
              <a:t>--Längere Exposition der Oberfläche</a:t>
            </a:r>
            <a:endParaRPr lang="en-US" sz="1600" u="sng" dirty="0">
              <a:solidFill>
                <a:schemeClr val="bg1">
                  <a:lumMod val="65000"/>
                </a:schemeClr>
              </a:solidFill>
            </a:endParaRPr>
          </a:p>
          <a:p>
            <a:r>
              <a:rPr lang="en-US" sz="1200" u="sng" dirty="0">
                <a:solidFill>
                  <a:srgbClr val="0000FF"/>
                </a:solidFill>
              </a:rPr>
              <a:t>--Längere Oberflächenokklusion </a:t>
            </a:r>
            <a:r>
              <a:rPr lang="en-US" sz="1200" dirty="0">
                <a:solidFill>
                  <a:schemeClr val="bg1">
                    <a:lumMod val="65000"/>
                  </a:schemeClr>
                </a:solidFill>
              </a:rPr>
              <a:t>(teilweise oder vollständig)</a:t>
            </a:r>
          </a:p>
          <a:p>
            <a:r>
              <a:rPr lang="en-US" sz="1200" dirty="0">
                <a:solidFill>
                  <a:schemeClr val="bg1">
                    <a:lumMod val="65000"/>
                  </a:schemeClr>
                </a:solidFill>
              </a:rPr>
              <a:t>--(es gibt noch weitere)</a:t>
            </a:r>
          </a:p>
        </p:txBody>
      </p:sp>
      <p:sp>
        <p:nvSpPr>
          <p:cNvPr id="3" name="TextBox 2">
            <a:extLst>
              <a:ext uri="{FF2B5EF4-FFF2-40B4-BE49-F238E27FC236}">
                <a16:creationId xmlns:a16="http://schemas.microsoft.com/office/drawing/2014/main" id="{3CA84181-5CE6-4FD1-98BE-C825EBAEB8C0}"/>
              </a:ext>
            </a:extLst>
          </p:cNvPr>
          <p:cNvSpPr txBox="1"/>
          <p:nvPr/>
        </p:nvSpPr>
        <p:spPr>
          <a:xfrm>
            <a:off x="3886200" y="1861930"/>
            <a:ext cx="4419600" cy="738664"/>
          </a:xfrm>
          <a:prstGeom prst="rect">
            <a:avLst/>
          </a:prstGeom>
          <a:solidFill>
            <a:schemeClr val="accent6">
              <a:lumMod val="20000"/>
              <a:lumOff val="80000"/>
            </a:schemeClr>
          </a:solidFill>
          <a:ln>
            <a:solidFill>
              <a:schemeClr val="tx1">
                <a:lumMod val="50000"/>
                <a:lumOff val="50000"/>
              </a:schemeClr>
            </a:solidFill>
          </a:ln>
        </p:spPr>
        <p:txBody>
          <a:bodyPr wrap="square" lIns="25400" tIns="12700" rIns="25400" bIns="12700" rtlCol="0">
            <a:spAutoFit/>
          </a:bodyPr>
          <a:lstStyle/>
          <a:p>
            <a:r>
              <a:rPr lang="en-US" sz="1200" dirty="0"/>
              <a:t>Beachten Sie, dass diese diametral entgegengesetzten Situationen – zu </a:t>
            </a:r>
            <a:r>
              <a:rPr lang="en-US" sz="1200" i="1" dirty="0"/>
              <a:t>starke </a:t>
            </a:r>
            <a:r>
              <a:rPr lang="en-US" sz="1200" dirty="0"/>
              <a:t>oder zu </a:t>
            </a:r>
            <a:r>
              <a:rPr lang="en-US" sz="1200" i="1" dirty="0"/>
              <a:t>geringe</a:t>
            </a:r>
            <a:r>
              <a:rPr lang="en-US" sz="1200" dirty="0"/>
              <a:t> Hornhautfreilegung – interessanterweise zum gleichen klinischen Ergebnis führen!</a:t>
            </a:r>
          </a:p>
        </p:txBody>
      </p:sp>
      <p:cxnSp>
        <p:nvCxnSpPr>
          <p:cNvPr id="7" name="Straight Arrow Connector 6">
            <a:extLst>
              <a:ext uri="{FF2B5EF4-FFF2-40B4-BE49-F238E27FC236}">
                <a16:creationId xmlns:a16="http://schemas.microsoft.com/office/drawing/2014/main" id="{C450CFD3-5362-4C1B-AF31-017276450888}"/>
              </a:ext>
            </a:extLst>
          </p:cNvPr>
          <p:cNvCxnSpPr/>
          <p:nvPr/>
        </p:nvCxnSpPr>
        <p:spPr>
          <a:xfrm flipH="1">
            <a:off x="3124200" y="2256500"/>
            <a:ext cx="609600" cy="1426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39A3CA5-42A1-47C2-8642-444F1ED4B042}"/>
              </a:ext>
            </a:extLst>
          </p:cNvPr>
          <p:cNvCxnSpPr>
            <a:cxnSpLocks/>
          </p:cNvCxnSpPr>
          <p:nvPr/>
        </p:nvCxnSpPr>
        <p:spPr>
          <a:xfrm flipH="1">
            <a:off x="2819400" y="2327803"/>
            <a:ext cx="957469" cy="2727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8474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a:p>
            <a:pPr eaLnBrk="1" hangingPunct="1"/>
            <a:r>
              <a:rPr lang="de-DE" altLang="en-US" sz="1200" i="1" dirty="0"/>
              <a:t>Über welche Beschwerden klagen Patienten mit Filamenten</a:t>
            </a:r>
            <a:r>
              <a:rPr lang="en-US" altLang="en-US" sz="1200" i="1" dirty="0"/>
              <a:t>? </a:t>
            </a:r>
            <a:r>
              <a:rPr lang="en-US" altLang="en-US" sz="1200" dirty="0">
                <a:solidFill>
                  <a:srgbClr val="0000FF"/>
                </a:solidFill>
              </a:rPr>
              <a:t>  </a:t>
            </a:r>
            <a:r>
              <a:rPr lang="en-US" altLang="en-US" sz="1200" dirty="0" err="1">
                <a:solidFill>
                  <a:srgbClr val="0000FF"/>
                </a:solidFill>
              </a:rPr>
              <a:t>Fremdkörpergefühl</a:t>
            </a:r>
            <a:endParaRPr lang="en-US" altLang="en-US" sz="1200" dirty="0">
              <a:solidFill>
                <a:srgbClr val="0000FF"/>
              </a:solidFill>
            </a:endParaRPr>
          </a:p>
          <a:p>
            <a:pPr eaLnBrk="1" hangingPunct="1"/>
            <a:r>
              <a:rPr lang="en-US" altLang="en-US" sz="1200" i="1" dirty="0"/>
              <a:t>Was ist der Schlüssel zur erfolgreichen Behandlung einer filamentären Keratitis? </a:t>
            </a:r>
            <a:r>
              <a:rPr lang="en-US" altLang="en-US" sz="1200" dirty="0">
                <a:solidFill>
                  <a:srgbClr val="0000FF"/>
                </a:solidFill>
              </a:rPr>
              <a:t>Die Behandlung </a:t>
            </a:r>
            <a:r>
              <a:rPr lang="en-US" sz="1200" dirty="0">
                <a:solidFill>
                  <a:srgbClr val="0000FF"/>
                </a:solidFill>
              </a:rPr>
              <a:t>der Grunderkrankung, die überhaupt erst zur Filamentbildung geführt hat!</a:t>
            </a:r>
          </a:p>
          <a:p>
            <a:pPr eaLnBrk="1" hangingPunct="1"/>
            <a:r>
              <a:rPr lang="en-US" altLang="en-US" sz="1200" dirty="0"/>
              <a:t>Welche konkreten Behandlungsschritte können ergriffen werden, um die Filamente selbst zu lindern?</a:t>
            </a:r>
          </a:p>
          <a:p>
            <a:pPr lvl="1" eaLnBrk="1" hangingPunct="1"/>
            <a:r>
              <a:rPr lang="en-US" altLang="en-US" sz="1200" i="1" dirty="0">
                <a:solidFill>
                  <a:srgbClr val="0000FF"/>
                </a:solidFill>
              </a:rPr>
              <a:t>?</a:t>
            </a:r>
          </a:p>
          <a:p>
            <a:pPr lvl="1" eaLnBrk="1" hangingPunct="1"/>
            <a:r>
              <a:rPr lang="en-US" altLang="en-US" sz="1200" i="1" dirty="0">
                <a:solidFill>
                  <a:srgbClr val="0000FF"/>
                </a:solidFill>
              </a:rPr>
              <a:t>?</a:t>
            </a:r>
          </a:p>
          <a:p>
            <a:pPr lvl="1" eaLnBrk="1" hangingPunct="1"/>
            <a:r>
              <a:rPr lang="en-US" altLang="en-US" sz="1200" i="1" dirty="0">
                <a:solidFill>
                  <a:srgbClr val="0000FF"/>
                </a:solidFill>
              </a:rPr>
              <a:t>?</a:t>
            </a:r>
          </a:p>
          <a:p>
            <a:pPr lvl="1" eaLnBrk="1" hangingPunct="1"/>
            <a:r>
              <a:rPr lang="en-US" altLang="en-US" sz="1200" i="1" dirty="0">
                <a:solidFill>
                  <a:srgbClr val="0000FF"/>
                </a:solidFill>
              </a:rPr>
              <a:t>?</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65</a:t>
            </a:fld>
            <a:endParaRPr lang="en-US" altLang="en-US"/>
          </a:p>
        </p:txBody>
      </p:sp>
    </p:spTree>
    <p:extLst>
      <p:ext uri="{BB962C8B-B14F-4D97-AF65-F5344CB8AC3E}">
        <p14:creationId xmlns:p14="http://schemas.microsoft.com/office/powerpoint/2010/main" val="35970151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a:p>
            <a:pPr eaLnBrk="1" hangingPunct="1"/>
            <a:r>
              <a:rPr lang="de-DE" altLang="en-US" sz="1200" i="1" dirty="0"/>
              <a:t>Über welche Beschwerden klagen Patienten mit Filamenten</a:t>
            </a:r>
            <a:r>
              <a:rPr lang="en-US" altLang="en-US" sz="1200" i="1" dirty="0"/>
              <a:t>? </a:t>
            </a:r>
            <a:r>
              <a:rPr lang="en-US" altLang="en-US" sz="1200" dirty="0">
                <a:solidFill>
                  <a:srgbClr val="0000FF"/>
                </a:solidFill>
              </a:rPr>
              <a:t>    Fremdkörpergefühl</a:t>
            </a:r>
          </a:p>
          <a:p>
            <a:pPr eaLnBrk="1" hangingPunct="1"/>
            <a:r>
              <a:rPr lang="en-US" altLang="en-US" sz="1200" i="1" dirty="0"/>
              <a:t>Was ist der Schlüssel zur erfolgreichen Behandlung einer filamentären Keratitis? </a:t>
            </a:r>
            <a:r>
              <a:rPr lang="en-US" altLang="en-US" sz="1200" dirty="0">
                <a:solidFill>
                  <a:srgbClr val="0000FF"/>
                </a:solidFill>
              </a:rPr>
              <a:t>Die Behandlung </a:t>
            </a:r>
            <a:r>
              <a:rPr lang="en-US" sz="1200" dirty="0">
                <a:solidFill>
                  <a:srgbClr val="0000FF"/>
                </a:solidFill>
              </a:rPr>
              <a:t>der Grunderkrankung, die überhaupt erst zur Filamentbildung geführt hat!</a:t>
            </a:r>
          </a:p>
          <a:p>
            <a:pPr eaLnBrk="1" hangingPunct="1"/>
            <a:r>
              <a:rPr lang="en-US" altLang="en-US" sz="1200" dirty="0"/>
              <a:t>Welche konkreten Behandlungsschritte können ergriffen werden, um die Filamente selbst zu lindern?</a:t>
            </a:r>
          </a:p>
          <a:p>
            <a:pPr lvl="1" eaLnBrk="1" hangingPunct="1"/>
            <a:r>
              <a:rPr lang="de-DE" altLang="en-US" sz="1200" dirty="0">
                <a:solidFill>
                  <a:srgbClr val="0000FF"/>
                </a:solidFill>
              </a:rPr>
              <a:t>Entfernung der Filamente von der Hornhaut</a:t>
            </a:r>
            <a:endParaRPr lang="en-US" altLang="en-US" sz="1200" dirty="0">
              <a:solidFill>
                <a:srgbClr val="0000FF"/>
              </a:solidFill>
            </a:endParaRPr>
          </a:p>
          <a:p>
            <a:pPr lvl="1" eaLnBrk="1" hangingPunct="1"/>
            <a:r>
              <a:rPr lang="en-US" altLang="en-US" sz="1200" dirty="0">
                <a:solidFill>
                  <a:srgbClr val="0000FF"/>
                </a:solidFill>
              </a:rPr>
              <a:t>Reichliche Ergänzung des Tränenfilms</a:t>
            </a:r>
          </a:p>
          <a:p>
            <a:pPr lvl="1" eaLnBrk="1" hangingPunct="1"/>
            <a:r>
              <a:rPr lang="en-US" altLang="en-US" sz="1200" dirty="0" err="1">
                <a:solidFill>
                  <a:srgbClr val="0000FF"/>
                </a:solidFill>
              </a:rPr>
              <a:t>Hypertone</a:t>
            </a:r>
            <a:r>
              <a:rPr lang="en-US" altLang="en-US" sz="1200" dirty="0">
                <a:solidFill>
                  <a:srgbClr val="0000FF"/>
                </a:solidFill>
              </a:rPr>
              <a:t> </a:t>
            </a:r>
            <a:r>
              <a:rPr lang="en-US" altLang="en-US" sz="1200" dirty="0" err="1">
                <a:solidFill>
                  <a:srgbClr val="0000FF"/>
                </a:solidFill>
              </a:rPr>
              <a:t>Kochsalzlösungstropfen</a:t>
            </a:r>
            <a:endParaRPr lang="en-US" altLang="en-US" sz="1200" dirty="0">
              <a:solidFill>
                <a:srgbClr val="0000FF"/>
              </a:solidFill>
            </a:endParaRPr>
          </a:p>
          <a:p>
            <a:pPr lvl="1" eaLnBrk="1" hangingPunct="1"/>
            <a:r>
              <a:rPr lang="en-US" altLang="en-US" sz="1200"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66</a:t>
            </a:fld>
            <a:endParaRPr lang="en-US" altLang="en-US"/>
          </a:p>
        </p:txBody>
      </p:sp>
    </p:spTree>
    <p:extLst>
      <p:ext uri="{BB962C8B-B14F-4D97-AF65-F5344CB8AC3E}">
        <p14:creationId xmlns:p14="http://schemas.microsoft.com/office/powerpoint/2010/main" val="1912382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Grunderkrankung, die überhaupt erst zur Filamentbildung geführt hat!</a:t>
            </a:r>
          </a:p>
          <a:p>
            <a:pPr eaLnBrk="1" hangingPunct="1"/>
            <a:r>
              <a:rPr lang="en-US" altLang="en-US" sz="1200" dirty="0">
                <a:solidFill>
                  <a:schemeClr val="bg1">
                    <a:lumMod val="75000"/>
                  </a:schemeClr>
                </a:solidFill>
              </a:rPr>
              <a:t>Welche konkreten Behandlungsschritte können ergriffen werden, um die Filamente selbst zu lindern?</a:t>
            </a:r>
          </a:p>
          <a:p>
            <a:pPr lvl="1" eaLnBrk="1" hangingPunct="1"/>
            <a:r>
              <a:rPr lang="de-DE" altLang="en-US" sz="1200" dirty="0">
                <a:solidFill>
                  <a:schemeClr val="bg1">
                    <a:lumMod val="75000"/>
                  </a:schemeClr>
                </a:solidFill>
              </a:rPr>
              <a:t>Entfernung der Filamente von der Hornhaut</a:t>
            </a:r>
            <a:endParaRPr lang="en-US" altLang="en-US" sz="1200" dirty="0">
              <a:solidFill>
                <a:schemeClr val="bg1">
                  <a:lumMod val="75000"/>
                </a:schemeClr>
              </a:solidFill>
            </a:endParaRPr>
          </a:p>
          <a:p>
            <a:pPr lvl="1" eaLnBrk="1" hangingPunct="1"/>
            <a:r>
              <a:rPr lang="en-US" altLang="en-US" sz="1200" dirty="0">
                <a:solidFill>
                  <a:schemeClr val="bg1">
                    <a:lumMod val="75000"/>
                  </a:schemeClr>
                </a:solidFill>
              </a:rPr>
              <a:t>Reichliche Ergänzung des Tränenfilms</a:t>
            </a:r>
          </a:p>
          <a:p>
            <a:pPr lvl="1" eaLnBrk="1" hangingPunct="1"/>
            <a:r>
              <a:rPr lang="en-US" altLang="en-US" sz="1200" dirty="0" err="1">
                <a:solidFill>
                  <a:schemeClr val="bg1">
                    <a:lumMod val="75000"/>
                  </a:schemeClr>
                </a:solidFill>
              </a:rPr>
              <a:t>Hypertone</a:t>
            </a:r>
            <a:r>
              <a:rPr lang="en-US" altLang="en-US" sz="1200" dirty="0">
                <a:solidFill>
                  <a:schemeClr val="bg1">
                    <a:lumMod val="75000"/>
                  </a:schemeClr>
                </a:solidFill>
              </a:rPr>
              <a:t> </a:t>
            </a:r>
            <a:r>
              <a:rPr lang="en-US" altLang="en-US" sz="1200" dirty="0" err="1">
                <a:solidFill>
                  <a:schemeClr val="bg1">
                    <a:lumMod val="75000"/>
                  </a:schemeClr>
                </a:solidFill>
              </a:rPr>
              <a:t>Kochsalzlösungstropfen</a:t>
            </a:r>
            <a:endParaRPr lang="en-US" altLang="en-US" sz="1200" dirty="0">
              <a:solidFill>
                <a:schemeClr val="bg1">
                  <a:lumMod val="75000"/>
                </a:schemeClr>
              </a:solidFill>
            </a:endParaRPr>
          </a:p>
          <a:p>
            <a:pPr lvl="1" eaLnBrk="1" hangingPunct="1"/>
            <a:r>
              <a:rPr lang="en-US" altLang="en-US" sz="1200" b="1"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67</a:t>
            </a:fld>
            <a:endParaRPr lang="en-US" altLang="en-US"/>
          </a:p>
        </p:txBody>
      </p:sp>
      <p:sp>
        <p:nvSpPr>
          <p:cNvPr id="5" name="Text Box 4">
            <a:extLst>
              <a:ext uri="{FF2B5EF4-FFF2-40B4-BE49-F238E27FC236}">
                <a16:creationId xmlns:a16="http://schemas.microsoft.com/office/drawing/2014/main" id="{8B73BD02-BCD9-4EEA-92ED-91813FC0A7A7}"/>
              </a:ext>
            </a:extLst>
          </p:cNvPr>
          <p:cNvSpPr txBox="1">
            <a:spLocks noChangeArrowheads="1"/>
          </p:cNvSpPr>
          <p:nvPr/>
        </p:nvSpPr>
        <p:spPr bwMode="auto">
          <a:xfrm>
            <a:off x="1219200" y="4038600"/>
            <a:ext cx="6248400" cy="2308324"/>
          </a:xfrm>
          <a:prstGeom prst="rect">
            <a:avLst/>
          </a:prstGeom>
          <a:solidFill>
            <a:srgbClr val="FFFF00"/>
          </a:solidFill>
          <a:ln>
            <a:noFill/>
          </a:ln>
          <a:effec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lautet der gebräuchliche Handelsname für ophthalmologisches N-Acetylcystein? </a:t>
            </a:r>
          </a:p>
          <a:p>
            <a:pPr eaLnBrk="1" hangingPunct="1"/>
            <a:r>
              <a:rPr lang="en-US" altLang="en-US" sz="1200" dirty="0" err="1">
                <a:solidFill>
                  <a:srgbClr val="FFFF00"/>
                </a:solidFill>
              </a:rPr>
              <a:t>Mucomyst</a:t>
            </a:r>
            <a:endParaRPr lang="en-US" altLang="en-US" sz="1600" i="1" dirty="0">
              <a:solidFill>
                <a:srgbClr val="FFFF00"/>
              </a:solidFill>
            </a:endParaRPr>
          </a:p>
          <a:p>
            <a:pPr eaLnBrk="1" hangingPunct="1"/>
            <a:endParaRPr lang="en-US" altLang="en-US" sz="1600" dirty="0">
              <a:solidFill>
                <a:srgbClr val="FFFF00"/>
              </a:solidFill>
            </a:endParaRPr>
          </a:p>
          <a:p>
            <a:pPr eaLnBrk="1" hangingPunct="1"/>
            <a:r>
              <a:rPr lang="en-US" altLang="en-US" sz="1200" i="1" dirty="0">
                <a:solidFill>
                  <a:srgbClr val="FFFF00"/>
                </a:solidFill>
              </a:rPr>
              <a:t>Welche Eigenschaft von N-Acetylcystein macht es bei der Behandlung der filamentären Keratitis nützlich?</a:t>
            </a:r>
          </a:p>
          <a:p>
            <a:pPr eaLnBrk="1" hangingPunct="1"/>
            <a:r>
              <a:rPr lang="en-US" altLang="en-US" sz="1200" dirty="0">
                <a:solidFill>
                  <a:srgbClr val="FFFF00"/>
                </a:solidFill>
              </a:rPr>
              <a:t>Die eines </a:t>
            </a:r>
            <a:r>
              <a:rPr lang="en-US" altLang="en-US" sz="1200" b="1" dirty="0">
                <a:solidFill>
                  <a:srgbClr val="FFFF00"/>
                </a:solidFill>
              </a:rPr>
              <a:t>Mukolytikums</a:t>
            </a:r>
          </a:p>
          <a:p>
            <a:pPr eaLnBrk="1" hangingPunct="1"/>
            <a:endParaRPr lang="en-US" altLang="en-US" sz="1600" dirty="0">
              <a:solidFill>
                <a:srgbClr val="FFFF00"/>
              </a:solidFill>
            </a:endParaRPr>
          </a:p>
          <a:p>
            <a:pPr eaLnBrk="1" hangingPunct="1"/>
            <a:r>
              <a:rPr lang="en-US" altLang="en-US" sz="1200" i="1" dirty="0">
                <a:solidFill>
                  <a:srgbClr val="FFFF00"/>
                </a:solidFill>
              </a:rPr>
              <a:t>Wie riecht </a:t>
            </a:r>
            <a:r>
              <a:rPr lang="en-US" altLang="en-US" sz="1200" i="1" dirty="0" err="1">
                <a:solidFill>
                  <a:srgbClr val="FFFF00"/>
                </a:solidFill>
              </a:rPr>
              <a:t>Mucomyst</a:t>
            </a:r>
            <a:r>
              <a:rPr lang="en-US" altLang="en-US" sz="1200" i="1" dirty="0">
                <a:solidFill>
                  <a:srgbClr val="FFFF00"/>
                </a:solidFill>
              </a:rPr>
              <a:t>?</a:t>
            </a:r>
          </a:p>
          <a:p>
            <a:pPr eaLnBrk="1" hangingPunct="1"/>
            <a:r>
              <a:rPr lang="en-US" altLang="en-US" sz="1200" dirty="0">
                <a:solidFill>
                  <a:srgbClr val="FFFF00"/>
                </a:solidFill>
              </a:rPr>
              <a:t>Nach faulen Eiern</a:t>
            </a:r>
          </a:p>
        </p:txBody>
      </p:sp>
    </p:spTree>
    <p:extLst>
      <p:ext uri="{BB962C8B-B14F-4D97-AF65-F5344CB8AC3E}">
        <p14:creationId xmlns:p14="http://schemas.microsoft.com/office/powerpoint/2010/main" val="42330648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Grunderkrankung, die überhaupt erst zur Filamentbildung geführt hat!</a:t>
            </a:r>
          </a:p>
          <a:p>
            <a:pPr eaLnBrk="1" hangingPunct="1"/>
            <a:r>
              <a:rPr lang="en-US" altLang="en-US" sz="1200" dirty="0">
                <a:solidFill>
                  <a:schemeClr val="bg1">
                    <a:lumMod val="75000"/>
                  </a:schemeClr>
                </a:solidFill>
              </a:rPr>
              <a:t>Welche konkreten Behandlungsschritte können ergriffen werden, um die Filamente selbst zu lindern?</a:t>
            </a:r>
          </a:p>
          <a:p>
            <a:pPr lvl="1" eaLnBrk="1" hangingPunct="1"/>
            <a:r>
              <a:rPr lang="de-DE" altLang="en-US" sz="1200" dirty="0">
                <a:solidFill>
                  <a:schemeClr val="bg1">
                    <a:lumMod val="75000"/>
                  </a:schemeClr>
                </a:solidFill>
              </a:rPr>
              <a:t>Entfernung der Filamente von der Hornhaut</a:t>
            </a:r>
            <a:endParaRPr lang="en-US" altLang="en-US" sz="1200" dirty="0">
              <a:solidFill>
                <a:schemeClr val="bg1">
                  <a:lumMod val="75000"/>
                </a:schemeClr>
              </a:solidFill>
            </a:endParaRPr>
          </a:p>
          <a:p>
            <a:pPr lvl="1" eaLnBrk="1" hangingPunct="1"/>
            <a:r>
              <a:rPr lang="en-US" altLang="en-US" sz="1200" dirty="0">
                <a:solidFill>
                  <a:schemeClr val="bg1">
                    <a:lumMod val="75000"/>
                  </a:schemeClr>
                </a:solidFill>
              </a:rPr>
              <a:t>Reichliche Ergänzung des Tränenfilms</a:t>
            </a:r>
          </a:p>
          <a:p>
            <a:pPr lvl="1" eaLnBrk="1" hangingPunct="1"/>
            <a:r>
              <a:rPr lang="en-US" altLang="en-US" sz="1200" dirty="0" err="1">
                <a:solidFill>
                  <a:schemeClr val="bg1">
                    <a:lumMod val="75000"/>
                  </a:schemeClr>
                </a:solidFill>
              </a:rPr>
              <a:t>Hypertone</a:t>
            </a:r>
            <a:r>
              <a:rPr lang="en-US" altLang="en-US" sz="1200" dirty="0">
                <a:solidFill>
                  <a:schemeClr val="bg1">
                    <a:lumMod val="75000"/>
                  </a:schemeClr>
                </a:solidFill>
              </a:rPr>
              <a:t> </a:t>
            </a:r>
            <a:r>
              <a:rPr lang="en-US" altLang="en-US" sz="1200" dirty="0" err="1">
                <a:solidFill>
                  <a:schemeClr val="bg1">
                    <a:lumMod val="75000"/>
                  </a:schemeClr>
                </a:solidFill>
              </a:rPr>
              <a:t>Kochsalzlösungstropfen</a:t>
            </a:r>
            <a:endParaRPr lang="en-US" altLang="en-US" sz="1200" dirty="0">
              <a:solidFill>
                <a:schemeClr val="bg1">
                  <a:lumMod val="75000"/>
                </a:schemeClr>
              </a:solidFill>
            </a:endParaRPr>
          </a:p>
          <a:p>
            <a:pPr lvl="1" eaLnBrk="1" hangingPunct="1"/>
            <a:r>
              <a:rPr lang="en-US" altLang="en-US" sz="1200" b="1"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68</a:t>
            </a:fld>
            <a:endParaRPr lang="en-US" altLang="en-US"/>
          </a:p>
        </p:txBody>
      </p:sp>
      <p:sp>
        <p:nvSpPr>
          <p:cNvPr id="5" name="Text Box 4">
            <a:extLst>
              <a:ext uri="{FF2B5EF4-FFF2-40B4-BE49-F238E27FC236}">
                <a16:creationId xmlns:a16="http://schemas.microsoft.com/office/drawing/2014/main" id="{8B73BD02-BCD9-4EEA-92ED-91813FC0A7A7}"/>
              </a:ext>
            </a:extLst>
          </p:cNvPr>
          <p:cNvSpPr txBox="1">
            <a:spLocks noChangeArrowheads="1"/>
          </p:cNvSpPr>
          <p:nvPr/>
        </p:nvSpPr>
        <p:spPr bwMode="auto">
          <a:xfrm>
            <a:off x="1219200" y="4038600"/>
            <a:ext cx="6248400" cy="2308324"/>
          </a:xfrm>
          <a:prstGeom prst="rect">
            <a:avLst/>
          </a:prstGeom>
          <a:solidFill>
            <a:srgbClr val="FFFF00"/>
          </a:solidFill>
          <a:ln>
            <a:noFill/>
          </a:ln>
          <a:effec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lautet der gebräuchliche Handelsname für ophthalmologisches N-Acetylcystein? </a:t>
            </a:r>
          </a:p>
          <a:p>
            <a:pPr eaLnBrk="1" hangingPunct="1"/>
            <a:r>
              <a:rPr lang="en-US" altLang="en-US" sz="1200" dirty="0" err="1">
                <a:solidFill>
                  <a:srgbClr val="0000FF"/>
                </a:solidFill>
              </a:rPr>
              <a:t>Mucomyst</a:t>
            </a:r>
            <a:endParaRPr lang="en-US" altLang="en-US" sz="1600" i="1" dirty="0">
              <a:solidFill>
                <a:srgbClr val="FFFF00"/>
              </a:solidFill>
            </a:endParaRPr>
          </a:p>
          <a:p>
            <a:pPr eaLnBrk="1" hangingPunct="1"/>
            <a:endParaRPr lang="en-US" altLang="en-US" sz="1600" dirty="0">
              <a:solidFill>
                <a:srgbClr val="FFFF00"/>
              </a:solidFill>
            </a:endParaRPr>
          </a:p>
          <a:p>
            <a:pPr eaLnBrk="1" hangingPunct="1"/>
            <a:r>
              <a:rPr lang="en-US" altLang="en-US" sz="1200" i="1" dirty="0">
                <a:solidFill>
                  <a:srgbClr val="FFFF00"/>
                </a:solidFill>
              </a:rPr>
              <a:t>Welche Eigenschaft von N-Acetylcystein macht es bei der Behandlung der filamentären Keratitis nützlich?</a:t>
            </a:r>
          </a:p>
          <a:p>
            <a:pPr eaLnBrk="1" hangingPunct="1"/>
            <a:r>
              <a:rPr lang="en-US" altLang="en-US" sz="1200" dirty="0">
                <a:solidFill>
                  <a:srgbClr val="FFFF00"/>
                </a:solidFill>
              </a:rPr>
              <a:t>Die eines </a:t>
            </a:r>
            <a:r>
              <a:rPr lang="en-US" altLang="en-US" sz="1200" b="1" dirty="0">
                <a:solidFill>
                  <a:srgbClr val="FFFF00"/>
                </a:solidFill>
              </a:rPr>
              <a:t>Mukolytikums</a:t>
            </a:r>
          </a:p>
          <a:p>
            <a:pPr eaLnBrk="1" hangingPunct="1"/>
            <a:endParaRPr lang="en-US" altLang="en-US" sz="1600" dirty="0">
              <a:solidFill>
                <a:srgbClr val="FFFF00"/>
              </a:solidFill>
            </a:endParaRPr>
          </a:p>
          <a:p>
            <a:pPr eaLnBrk="1" hangingPunct="1"/>
            <a:r>
              <a:rPr lang="en-US" altLang="en-US" sz="1200" i="1" dirty="0">
                <a:solidFill>
                  <a:srgbClr val="FFFF00"/>
                </a:solidFill>
              </a:rPr>
              <a:t>Wie riecht </a:t>
            </a:r>
            <a:r>
              <a:rPr lang="en-US" altLang="en-US" sz="1200" i="1" dirty="0" err="1">
                <a:solidFill>
                  <a:srgbClr val="FFFF00"/>
                </a:solidFill>
              </a:rPr>
              <a:t>Mucomyst</a:t>
            </a:r>
            <a:r>
              <a:rPr lang="en-US" altLang="en-US" sz="1200" i="1" dirty="0">
                <a:solidFill>
                  <a:srgbClr val="FFFF00"/>
                </a:solidFill>
              </a:rPr>
              <a:t>?</a:t>
            </a:r>
          </a:p>
          <a:p>
            <a:pPr eaLnBrk="1" hangingPunct="1"/>
            <a:r>
              <a:rPr lang="en-US" altLang="en-US" sz="1200" dirty="0">
                <a:solidFill>
                  <a:srgbClr val="FFFF00"/>
                </a:solidFill>
              </a:rPr>
              <a:t>Nach faulen Eiern</a:t>
            </a:r>
          </a:p>
        </p:txBody>
      </p:sp>
    </p:spTree>
    <p:extLst>
      <p:ext uri="{BB962C8B-B14F-4D97-AF65-F5344CB8AC3E}">
        <p14:creationId xmlns:p14="http://schemas.microsoft.com/office/powerpoint/2010/main" val="38889325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Grunderkrankung, die überhaupt erst zur Filamentbildung geführt hat!</a:t>
            </a:r>
          </a:p>
          <a:p>
            <a:pPr eaLnBrk="1" hangingPunct="1"/>
            <a:r>
              <a:rPr lang="en-US" altLang="en-US" sz="1200" dirty="0">
                <a:solidFill>
                  <a:schemeClr val="bg1">
                    <a:lumMod val="75000"/>
                  </a:schemeClr>
                </a:solidFill>
              </a:rPr>
              <a:t>Welche konkreten Behandlungsschritte können ergriffen werden, um die Filamente selbst zu lindern?</a:t>
            </a:r>
          </a:p>
          <a:p>
            <a:pPr lvl="1" eaLnBrk="1" hangingPunct="1"/>
            <a:r>
              <a:rPr lang="de-DE" altLang="en-US" sz="1200" dirty="0">
                <a:solidFill>
                  <a:schemeClr val="bg1">
                    <a:lumMod val="75000"/>
                  </a:schemeClr>
                </a:solidFill>
              </a:rPr>
              <a:t>Entfernung der Filamente von der Hornhaut</a:t>
            </a:r>
            <a:endParaRPr lang="en-US" altLang="en-US" sz="1200" dirty="0">
              <a:solidFill>
                <a:schemeClr val="bg1">
                  <a:lumMod val="75000"/>
                </a:schemeClr>
              </a:solidFill>
            </a:endParaRPr>
          </a:p>
          <a:p>
            <a:pPr lvl="1" eaLnBrk="1" hangingPunct="1"/>
            <a:r>
              <a:rPr lang="en-US" altLang="en-US" sz="1200" dirty="0">
                <a:solidFill>
                  <a:schemeClr val="bg1">
                    <a:lumMod val="75000"/>
                  </a:schemeClr>
                </a:solidFill>
              </a:rPr>
              <a:t>Reichliche Ergänzung des Tränenfilms</a:t>
            </a:r>
          </a:p>
          <a:p>
            <a:pPr lvl="1" eaLnBrk="1" hangingPunct="1"/>
            <a:r>
              <a:rPr lang="en-US" altLang="en-US" sz="1200" dirty="0" err="1">
                <a:solidFill>
                  <a:schemeClr val="bg1">
                    <a:lumMod val="75000"/>
                  </a:schemeClr>
                </a:solidFill>
              </a:rPr>
              <a:t>Hypertone</a:t>
            </a:r>
            <a:r>
              <a:rPr lang="en-US" altLang="en-US" sz="1200" dirty="0">
                <a:solidFill>
                  <a:schemeClr val="bg1">
                    <a:lumMod val="75000"/>
                  </a:schemeClr>
                </a:solidFill>
              </a:rPr>
              <a:t> </a:t>
            </a:r>
            <a:r>
              <a:rPr lang="en-US" altLang="en-US" sz="1200" dirty="0" err="1">
                <a:solidFill>
                  <a:schemeClr val="bg1">
                    <a:lumMod val="75000"/>
                  </a:schemeClr>
                </a:solidFill>
              </a:rPr>
              <a:t>Kochsalzlösungstropfen</a:t>
            </a:r>
            <a:endParaRPr lang="en-US" altLang="en-US" sz="1200" dirty="0">
              <a:solidFill>
                <a:schemeClr val="bg1">
                  <a:lumMod val="75000"/>
                </a:schemeClr>
              </a:solidFill>
            </a:endParaRPr>
          </a:p>
          <a:p>
            <a:pPr lvl="1" eaLnBrk="1" hangingPunct="1"/>
            <a:r>
              <a:rPr lang="en-US" altLang="en-US" sz="1200" b="1"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69</a:t>
            </a:fld>
            <a:endParaRPr lang="en-US" altLang="en-US"/>
          </a:p>
        </p:txBody>
      </p:sp>
      <p:sp>
        <p:nvSpPr>
          <p:cNvPr id="5" name="Text Box 4">
            <a:extLst>
              <a:ext uri="{FF2B5EF4-FFF2-40B4-BE49-F238E27FC236}">
                <a16:creationId xmlns:a16="http://schemas.microsoft.com/office/drawing/2014/main" id="{8B73BD02-BCD9-4EEA-92ED-91813FC0A7A7}"/>
              </a:ext>
            </a:extLst>
          </p:cNvPr>
          <p:cNvSpPr txBox="1">
            <a:spLocks noChangeArrowheads="1"/>
          </p:cNvSpPr>
          <p:nvPr/>
        </p:nvSpPr>
        <p:spPr bwMode="auto">
          <a:xfrm>
            <a:off x="1219200" y="4038600"/>
            <a:ext cx="6248400" cy="2308324"/>
          </a:xfrm>
          <a:prstGeom prst="rect">
            <a:avLst/>
          </a:prstGeom>
          <a:solidFill>
            <a:srgbClr val="FFFF00"/>
          </a:solidFill>
          <a:ln>
            <a:noFill/>
          </a:ln>
          <a:effec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lautet der gebräuchliche Handelsname für ophthalmologisches N-Acetylcystein? </a:t>
            </a:r>
          </a:p>
          <a:p>
            <a:pPr eaLnBrk="1" hangingPunct="1"/>
            <a:r>
              <a:rPr lang="en-US" altLang="en-US" sz="1200" dirty="0" err="1">
                <a:solidFill>
                  <a:srgbClr val="0000FF"/>
                </a:solidFill>
              </a:rPr>
              <a:t>Mucomyst</a:t>
            </a:r>
            <a:endParaRPr lang="en-US" altLang="en-US" sz="1600" i="1" dirty="0">
              <a:solidFill>
                <a:srgbClr val="0000FF"/>
              </a:solidFill>
            </a:endParaRPr>
          </a:p>
          <a:p>
            <a:pPr eaLnBrk="1" hangingPunct="1"/>
            <a:endParaRPr lang="en-US" altLang="en-US" sz="1600" dirty="0">
              <a:solidFill>
                <a:srgbClr val="0000FF"/>
              </a:solidFill>
            </a:endParaRPr>
          </a:p>
          <a:p>
            <a:pPr eaLnBrk="1" hangingPunct="1"/>
            <a:r>
              <a:rPr lang="en-US" altLang="en-US" sz="1200" i="1" dirty="0">
                <a:solidFill>
                  <a:srgbClr val="0000FF"/>
                </a:solidFill>
              </a:rPr>
              <a:t>Welche Eigenschaft von N-Acetylcystein macht es bei der Behandlung der filamentären Keratitis nützlich?</a:t>
            </a:r>
            <a:endParaRPr lang="en-US" altLang="en-US" sz="1600" i="1" dirty="0">
              <a:solidFill>
                <a:srgbClr val="FFFF00"/>
              </a:solidFill>
            </a:endParaRPr>
          </a:p>
          <a:p>
            <a:pPr eaLnBrk="1" hangingPunct="1"/>
            <a:r>
              <a:rPr lang="en-US" altLang="en-US" sz="1200" dirty="0">
                <a:solidFill>
                  <a:srgbClr val="FFFF00"/>
                </a:solidFill>
              </a:rPr>
              <a:t>Die eines </a:t>
            </a:r>
            <a:r>
              <a:rPr lang="en-US" altLang="en-US" sz="1200" b="1" dirty="0">
                <a:solidFill>
                  <a:srgbClr val="FFFF00"/>
                </a:solidFill>
              </a:rPr>
              <a:t>Mukolytikums</a:t>
            </a:r>
          </a:p>
          <a:p>
            <a:pPr eaLnBrk="1" hangingPunct="1"/>
            <a:endParaRPr lang="en-US" altLang="en-US" sz="1600" dirty="0">
              <a:solidFill>
                <a:srgbClr val="FFFF00"/>
              </a:solidFill>
            </a:endParaRPr>
          </a:p>
          <a:p>
            <a:pPr eaLnBrk="1" hangingPunct="1"/>
            <a:r>
              <a:rPr lang="en-US" altLang="en-US" sz="1200" i="1" dirty="0">
                <a:solidFill>
                  <a:srgbClr val="FFFF00"/>
                </a:solidFill>
              </a:rPr>
              <a:t>Wie riecht </a:t>
            </a:r>
            <a:r>
              <a:rPr lang="en-US" altLang="en-US" sz="1200" i="1" dirty="0" err="1">
                <a:solidFill>
                  <a:srgbClr val="FFFF00"/>
                </a:solidFill>
              </a:rPr>
              <a:t>Mucomyst</a:t>
            </a:r>
            <a:r>
              <a:rPr lang="en-US" altLang="en-US" sz="1200" i="1" dirty="0">
                <a:solidFill>
                  <a:srgbClr val="FFFF00"/>
                </a:solidFill>
              </a:rPr>
              <a:t>?</a:t>
            </a:r>
          </a:p>
          <a:p>
            <a:pPr eaLnBrk="1" hangingPunct="1"/>
            <a:r>
              <a:rPr lang="en-US" altLang="en-US" sz="1200" dirty="0">
                <a:solidFill>
                  <a:srgbClr val="FFFF00"/>
                </a:solidFill>
              </a:rPr>
              <a:t>Nach faulen Eiern</a:t>
            </a:r>
          </a:p>
        </p:txBody>
      </p:sp>
    </p:spTree>
    <p:extLst>
      <p:ext uri="{BB962C8B-B14F-4D97-AF65-F5344CB8AC3E}">
        <p14:creationId xmlns:p14="http://schemas.microsoft.com/office/powerpoint/2010/main" val="2980997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12954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a:t>
            </a:r>
            <a:r>
              <a:rPr lang="en-US" altLang="en-US" sz="1200" i="1" dirty="0">
                <a:solidFill>
                  <a:schemeClr val="bg1">
                    <a:lumMod val="75000"/>
                  </a:schemeClr>
                </a:solidFill>
              </a:rPr>
              <a:t>, die </a:t>
            </a:r>
            <a:r>
              <a:rPr lang="en-US" altLang="en-US" sz="1200" b="1" dirty="0">
                <a:solidFill>
                  <a:srgbClr val="0000FF"/>
                </a:solidFill>
              </a:rPr>
              <a:t>an der Hornhautoberfläche </a:t>
            </a:r>
            <a:r>
              <a:rPr lang="en-US" altLang="en-US" sz="1200" b="1" i="1" u="sng" dirty="0">
                <a:solidFill>
                  <a:srgbClr val="0000FF"/>
                </a:solidFill>
              </a:rPr>
              <a:t>haften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7</a:t>
            </a:fld>
            <a:endParaRPr lang="en-US" altLang="en-US"/>
          </a:p>
        </p:txBody>
      </p:sp>
      <p:sp>
        <p:nvSpPr>
          <p:cNvPr id="6" name="TextBox 5">
            <a:extLst>
              <a:ext uri="{FF2B5EF4-FFF2-40B4-BE49-F238E27FC236}">
                <a16:creationId xmlns:a16="http://schemas.microsoft.com/office/drawing/2014/main" id="{DE392DF2-3FAA-43B6-B36F-634D2ADBC6E3}"/>
              </a:ext>
            </a:extLst>
          </p:cNvPr>
          <p:cNvSpPr txBox="1"/>
          <p:nvPr/>
        </p:nvSpPr>
        <p:spPr>
          <a:xfrm>
            <a:off x="723900" y="3749040"/>
            <a:ext cx="7696200" cy="1564531"/>
          </a:xfrm>
          <a:prstGeom prst="rect">
            <a:avLst/>
          </a:prstGeom>
          <a:solidFill>
            <a:schemeClr val="accent6">
              <a:lumMod val="60000"/>
              <a:lumOff val="40000"/>
            </a:schemeClr>
          </a:solidFill>
        </p:spPr>
        <p:txBody>
          <a:bodyPr wrap="square" lIns="25400" tIns="12700" rIns="25400" bIns="12700" rtlCol="0">
            <a:spAutoFit/>
          </a:bodyPr>
          <a:lstStyle/>
          <a:p>
            <a:r>
              <a:rPr lang="en-US" sz="1200" dirty="0">
                <a:solidFill>
                  <a:srgbClr val="0000FF"/>
                </a:solidFill>
              </a:rPr>
              <a:t>Es </a:t>
            </a:r>
            <a:r>
              <a:rPr lang="en-US" sz="1200" dirty="0" err="1">
                <a:solidFill>
                  <a:srgbClr val="0000FF"/>
                </a:solidFill>
              </a:rPr>
              <a:t>gibt</a:t>
            </a:r>
            <a:r>
              <a:rPr lang="en-US" sz="1200" dirty="0">
                <a:solidFill>
                  <a:srgbClr val="0000FF"/>
                </a:solidFill>
              </a:rPr>
              <a:t> „</a:t>
            </a:r>
            <a:r>
              <a:rPr lang="en-US" sz="1200" dirty="0" err="1">
                <a:solidFill>
                  <a:srgbClr val="0000FF"/>
                </a:solidFill>
              </a:rPr>
              <a:t>anhaftend</a:t>
            </a:r>
            <a:r>
              <a:rPr lang="en-US" sz="1200" dirty="0">
                <a:solidFill>
                  <a:srgbClr val="0000FF"/>
                </a:solidFill>
              </a:rPr>
              <a:t>“ und es </a:t>
            </a:r>
            <a:r>
              <a:rPr lang="en-US" sz="1200" dirty="0" err="1">
                <a:solidFill>
                  <a:srgbClr val="0000FF"/>
                </a:solidFill>
              </a:rPr>
              <a:t>gibt</a:t>
            </a:r>
            <a:r>
              <a:rPr lang="en-US" sz="1200" dirty="0">
                <a:solidFill>
                  <a:srgbClr val="0000FF"/>
                </a:solidFill>
              </a:rPr>
              <a:t> </a:t>
            </a:r>
            <a:r>
              <a:rPr lang="en-US" sz="1200" b="1" i="1" dirty="0">
                <a:solidFill>
                  <a:srgbClr val="0000FF"/>
                </a:solidFill>
              </a:rPr>
              <a:t>„</a:t>
            </a:r>
            <a:r>
              <a:rPr lang="en-US" sz="1200" b="1" i="1" dirty="0" err="1">
                <a:solidFill>
                  <a:srgbClr val="0000FF"/>
                </a:solidFill>
              </a:rPr>
              <a:t>anhaftend</a:t>
            </a:r>
            <a:r>
              <a:rPr lang="en-US" sz="1200" dirty="0">
                <a:solidFill>
                  <a:srgbClr val="0000FF"/>
                </a:solidFill>
              </a:rPr>
              <a:t>“. Hier </a:t>
            </a:r>
            <a:r>
              <a:rPr lang="en-US" sz="1200" dirty="0" err="1">
                <a:solidFill>
                  <a:srgbClr val="0000FF"/>
                </a:solidFill>
              </a:rPr>
              <a:t>sind</a:t>
            </a:r>
            <a:r>
              <a:rPr lang="en-US" sz="1200" dirty="0">
                <a:solidFill>
                  <a:srgbClr val="0000FF"/>
                </a:solidFill>
              </a:rPr>
              <a:t> </a:t>
            </a:r>
            <a:r>
              <a:rPr lang="en-US" sz="1200" dirty="0" err="1">
                <a:solidFill>
                  <a:srgbClr val="0000FF"/>
                </a:solidFill>
              </a:rPr>
              <a:t>zwei</a:t>
            </a:r>
            <a:r>
              <a:rPr lang="en-US" sz="1200" dirty="0">
                <a:solidFill>
                  <a:srgbClr val="0000FF"/>
                </a:solidFill>
              </a:rPr>
              <a:t> </a:t>
            </a:r>
            <a:r>
              <a:rPr lang="en-US" sz="1200" dirty="0" err="1">
                <a:solidFill>
                  <a:srgbClr val="0000FF"/>
                </a:solidFill>
              </a:rPr>
              <a:t>Fragen</a:t>
            </a:r>
            <a:r>
              <a:rPr lang="en-US" sz="1200" dirty="0">
                <a:solidFill>
                  <a:srgbClr val="0000FF"/>
                </a:solidFill>
              </a:rPr>
              <a:t>, um </a:t>
            </a:r>
            <a:r>
              <a:rPr lang="en-US" sz="1200" dirty="0" err="1">
                <a:solidFill>
                  <a:srgbClr val="0000FF"/>
                </a:solidFill>
              </a:rPr>
              <a:t>festzustellen</a:t>
            </a:r>
            <a:r>
              <a:rPr lang="en-US" sz="1200" dirty="0">
                <a:solidFill>
                  <a:srgbClr val="0000FF"/>
                </a:solidFill>
              </a:rPr>
              <a:t>, </a:t>
            </a:r>
            <a:r>
              <a:rPr lang="en-US" sz="1200" dirty="0" err="1">
                <a:solidFill>
                  <a:srgbClr val="0000FF"/>
                </a:solidFill>
              </a:rPr>
              <a:t>wie</a:t>
            </a:r>
            <a:r>
              <a:rPr lang="en-US" sz="1200" dirty="0">
                <a:solidFill>
                  <a:srgbClr val="0000FF"/>
                </a:solidFill>
              </a:rPr>
              <a:t> stark </a:t>
            </a:r>
            <a:r>
              <a:rPr lang="en-US" sz="1200" dirty="0" err="1">
                <a:solidFill>
                  <a:srgbClr val="0000FF"/>
                </a:solidFill>
              </a:rPr>
              <a:t>Filamente</a:t>
            </a:r>
            <a:r>
              <a:rPr lang="en-US" sz="1200" dirty="0">
                <a:solidFill>
                  <a:srgbClr val="0000FF"/>
                </a:solidFill>
              </a:rPr>
              <a:t> </a:t>
            </a:r>
            <a:r>
              <a:rPr lang="en-US" sz="1200" dirty="0" err="1">
                <a:solidFill>
                  <a:srgbClr val="0000FF"/>
                </a:solidFill>
              </a:rPr>
              <a:t>tatsächlich</a:t>
            </a:r>
            <a:r>
              <a:rPr lang="en-US" sz="1200" dirty="0">
                <a:solidFill>
                  <a:srgbClr val="0000FF"/>
                </a:solidFill>
              </a:rPr>
              <a:t> an der </a:t>
            </a:r>
            <a:r>
              <a:rPr lang="en-US" sz="1200" dirty="0" err="1">
                <a:solidFill>
                  <a:srgbClr val="0000FF"/>
                </a:solidFill>
              </a:rPr>
              <a:t>Hornhaut</a:t>
            </a:r>
            <a:r>
              <a:rPr lang="en-US" sz="1200" dirty="0">
                <a:solidFill>
                  <a:srgbClr val="0000FF"/>
                </a:solidFill>
              </a:rPr>
              <a:t> </a:t>
            </a:r>
            <a:r>
              <a:rPr lang="en-US" sz="1200" dirty="0" err="1">
                <a:solidFill>
                  <a:srgbClr val="0000FF"/>
                </a:solidFill>
              </a:rPr>
              <a:t>haften</a:t>
            </a:r>
            <a:r>
              <a:rPr lang="en-US" sz="1200" dirty="0">
                <a:solidFill>
                  <a:srgbClr val="0000FF"/>
                </a:solidFill>
              </a:rPr>
              <a:t> …</a:t>
            </a:r>
          </a:p>
          <a:p>
            <a:r>
              <a:rPr lang="en-US" sz="1200" i="1" dirty="0">
                <a:solidFill>
                  <a:srgbClr val="0000FF"/>
                </a:solidFill>
              </a:rPr>
              <a:t>Erstens: Bleiben die Filamente auch beim Blinzeln an der Hornhaut haften?</a:t>
            </a:r>
          </a:p>
          <a:p>
            <a:r>
              <a:rPr lang="en-US" sz="1200" dirty="0">
                <a:solidFill>
                  <a:srgbClr val="0000FF"/>
                </a:solidFill>
              </a:rPr>
              <a:t>Ja (mit einer Ausnahme … dazu gleich mehr)</a:t>
            </a:r>
          </a:p>
          <a:p>
            <a:endParaRPr lang="en-US" sz="1600" i="1" dirty="0">
              <a:solidFill>
                <a:srgbClr val="0000FF"/>
              </a:solidFill>
            </a:endParaRPr>
          </a:p>
          <a:p>
            <a:r>
              <a:rPr lang="en-US" sz="1200" i="1" dirty="0">
                <a:solidFill>
                  <a:srgbClr val="0000FF"/>
                </a:solidFill>
              </a:rPr>
              <a:t>Gut, nun zum eigentlichen Test der Hornhauthaftung: Hinterlässt ein Filament beim Entfernen einen Epitheldefekt?</a:t>
            </a:r>
          </a:p>
          <a:p>
            <a:r>
              <a:rPr lang="en-US" sz="1200" dirty="0">
                <a:solidFill>
                  <a:srgbClr val="0000FF"/>
                </a:solidFill>
              </a:rPr>
              <a:t>Ja</a:t>
            </a:r>
          </a:p>
        </p:txBody>
      </p:sp>
    </p:spTree>
    <p:extLst>
      <p:ext uri="{BB962C8B-B14F-4D97-AF65-F5344CB8AC3E}">
        <p14:creationId xmlns:p14="http://schemas.microsoft.com/office/powerpoint/2010/main" val="31605177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Grunderkrankung, die überhaupt erst zur Filamentbildung geführt hat!</a:t>
            </a:r>
          </a:p>
          <a:p>
            <a:pPr eaLnBrk="1" hangingPunct="1"/>
            <a:r>
              <a:rPr lang="en-US" altLang="en-US" sz="1200" dirty="0">
                <a:solidFill>
                  <a:schemeClr val="bg1">
                    <a:lumMod val="75000"/>
                  </a:schemeClr>
                </a:solidFill>
              </a:rPr>
              <a:t>Welche konkreten Behandlungsschritte können ergriffen werden, um die Filamente selbst zu lindern?</a:t>
            </a:r>
          </a:p>
          <a:p>
            <a:pPr lvl="1" eaLnBrk="1" hangingPunct="1"/>
            <a:r>
              <a:rPr lang="de-DE" altLang="en-US" sz="1200" dirty="0">
                <a:solidFill>
                  <a:schemeClr val="bg1">
                    <a:lumMod val="75000"/>
                  </a:schemeClr>
                </a:solidFill>
              </a:rPr>
              <a:t>Entfernung der Filamente von der Hornhaut</a:t>
            </a:r>
            <a:endParaRPr lang="en-US" altLang="en-US" sz="1200" dirty="0">
              <a:solidFill>
                <a:schemeClr val="bg1">
                  <a:lumMod val="75000"/>
                </a:schemeClr>
              </a:solidFill>
            </a:endParaRPr>
          </a:p>
          <a:p>
            <a:pPr lvl="1" eaLnBrk="1" hangingPunct="1"/>
            <a:r>
              <a:rPr lang="en-US" altLang="en-US" sz="1200" dirty="0">
                <a:solidFill>
                  <a:schemeClr val="bg1">
                    <a:lumMod val="75000"/>
                  </a:schemeClr>
                </a:solidFill>
              </a:rPr>
              <a:t>Reichliche Ergänzung des Tränenfilms</a:t>
            </a:r>
          </a:p>
          <a:p>
            <a:pPr lvl="1" eaLnBrk="1" hangingPunct="1"/>
            <a:r>
              <a:rPr lang="en-US" altLang="en-US" sz="1200" dirty="0" err="1">
                <a:solidFill>
                  <a:schemeClr val="bg1">
                    <a:lumMod val="75000"/>
                  </a:schemeClr>
                </a:solidFill>
              </a:rPr>
              <a:t>Hypertone</a:t>
            </a:r>
            <a:r>
              <a:rPr lang="en-US" altLang="en-US" sz="1200" dirty="0">
                <a:solidFill>
                  <a:schemeClr val="bg1">
                    <a:lumMod val="75000"/>
                  </a:schemeClr>
                </a:solidFill>
              </a:rPr>
              <a:t> </a:t>
            </a:r>
            <a:r>
              <a:rPr lang="en-US" altLang="en-US" sz="1200" dirty="0" err="1">
                <a:solidFill>
                  <a:schemeClr val="bg1">
                    <a:lumMod val="75000"/>
                  </a:schemeClr>
                </a:solidFill>
              </a:rPr>
              <a:t>Kochsalzlösungstropfen</a:t>
            </a:r>
            <a:endParaRPr lang="en-US" altLang="en-US" sz="1200" dirty="0">
              <a:solidFill>
                <a:schemeClr val="bg1">
                  <a:lumMod val="75000"/>
                </a:schemeClr>
              </a:solidFill>
            </a:endParaRPr>
          </a:p>
          <a:p>
            <a:pPr lvl="1" eaLnBrk="1" hangingPunct="1"/>
            <a:r>
              <a:rPr lang="en-US" altLang="en-US" sz="1200" b="1"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70</a:t>
            </a:fld>
            <a:endParaRPr lang="en-US" altLang="en-US"/>
          </a:p>
        </p:txBody>
      </p:sp>
      <p:sp>
        <p:nvSpPr>
          <p:cNvPr id="5" name="Text Box 4">
            <a:extLst>
              <a:ext uri="{FF2B5EF4-FFF2-40B4-BE49-F238E27FC236}">
                <a16:creationId xmlns:a16="http://schemas.microsoft.com/office/drawing/2014/main" id="{8B73BD02-BCD9-4EEA-92ED-91813FC0A7A7}"/>
              </a:ext>
            </a:extLst>
          </p:cNvPr>
          <p:cNvSpPr txBox="1">
            <a:spLocks noChangeArrowheads="1"/>
          </p:cNvSpPr>
          <p:nvPr/>
        </p:nvSpPr>
        <p:spPr bwMode="auto">
          <a:xfrm>
            <a:off x="1219200" y="4038600"/>
            <a:ext cx="6248400" cy="2308324"/>
          </a:xfrm>
          <a:prstGeom prst="rect">
            <a:avLst/>
          </a:prstGeom>
          <a:solidFill>
            <a:srgbClr val="FFFF00"/>
          </a:solidFill>
          <a:ln>
            <a:noFill/>
          </a:ln>
          <a:effec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lautet der gebräuchliche Handelsname für ophthalmologisches N-Acetylcystein? </a:t>
            </a:r>
          </a:p>
          <a:p>
            <a:pPr eaLnBrk="1" hangingPunct="1"/>
            <a:r>
              <a:rPr lang="en-US" altLang="en-US" sz="1200" dirty="0" err="1">
                <a:solidFill>
                  <a:srgbClr val="0000FF"/>
                </a:solidFill>
              </a:rPr>
              <a:t>Mucomyst</a:t>
            </a:r>
            <a:endParaRPr lang="en-US" altLang="en-US" sz="1600" i="1" dirty="0">
              <a:solidFill>
                <a:srgbClr val="0000FF"/>
              </a:solidFill>
            </a:endParaRPr>
          </a:p>
          <a:p>
            <a:pPr eaLnBrk="1" hangingPunct="1"/>
            <a:endParaRPr lang="en-US" altLang="en-US" sz="1600" dirty="0">
              <a:solidFill>
                <a:srgbClr val="0000FF"/>
              </a:solidFill>
            </a:endParaRPr>
          </a:p>
          <a:p>
            <a:pPr eaLnBrk="1" hangingPunct="1"/>
            <a:r>
              <a:rPr lang="en-US" altLang="en-US" sz="1200" i="1" dirty="0">
                <a:solidFill>
                  <a:srgbClr val="0000FF"/>
                </a:solidFill>
              </a:rPr>
              <a:t>Welche Eigenschaft von N-Acetylcystein macht es bei der Behandlung der filamentären Keratitis nützlich?</a:t>
            </a:r>
          </a:p>
          <a:p>
            <a:pPr eaLnBrk="1" hangingPunct="1"/>
            <a:r>
              <a:rPr lang="en-US" altLang="en-US" sz="1200" dirty="0">
                <a:solidFill>
                  <a:srgbClr val="0000FF"/>
                </a:solidFill>
              </a:rPr>
              <a:t>Die eines </a:t>
            </a:r>
            <a:r>
              <a:rPr lang="en-US" altLang="en-US" sz="1200" b="1" dirty="0">
                <a:solidFill>
                  <a:srgbClr val="0000FF"/>
                </a:solidFill>
              </a:rPr>
              <a:t>Mukolytikums</a:t>
            </a:r>
            <a:endParaRPr lang="en-US" altLang="en-US" sz="1600" b="1" dirty="0">
              <a:solidFill>
                <a:srgbClr val="FFFF00"/>
              </a:solidFill>
            </a:endParaRPr>
          </a:p>
          <a:p>
            <a:pPr eaLnBrk="1" hangingPunct="1"/>
            <a:endParaRPr lang="en-US" altLang="en-US" sz="1600" dirty="0">
              <a:solidFill>
                <a:srgbClr val="FFFF00"/>
              </a:solidFill>
            </a:endParaRPr>
          </a:p>
          <a:p>
            <a:pPr eaLnBrk="1" hangingPunct="1"/>
            <a:r>
              <a:rPr lang="en-US" altLang="en-US" sz="1200" i="1" dirty="0">
                <a:solidFill>
                  <a:srgbClr val="FFFF00"/>
                </a:solidFill>
              </a:rPr>
              <a:t>Wie riecht </a:t>
            </a:r>
            <a:r>
              <a:rPr lang="en-US" altLang="en-US" sz="1200" i="1" dirty="0" err="1">
                <a:solidFill>
                  <a:srgbClr val="FFFF00"/>
                </a:solidFill>
              </a:rPr>
              <a:t>Mucomyst</a:t>
            </a:r>
            <a:r>
              <a:rPr lang="en-US" altLang="en-US" sz="1200" i="1" dirty="0">
                <a:solidFill>
                  <a:srgbClr val="FFFF00"/>
                </a:solidFill>
              </a:rPr>
              <a:t>?</a:t>
            </a:r>
          </a:p>
          <a:p>
            <a:pPr eaLnBrk="1" hangingPunct="1"/>
            <a:r>
              <a:rPr lang="en-US" altLang="en-US" sz="1200" dirty="0">
                <a:solidFill>
                  <a:srgbClr val="FFFF00"/>
                </a:solidFill>
              </a:rPr>
              <a:t>Nach faulen Eiern</a:t>
            </a:r>
          </a:p>
        </p:txBody>
      </p:sp>
    </p:spTree>
    <p:extLst>
      <p:ext uri="{BB962C8B-B14F-4D97-AF65-F5344CB8AC3E}">
        <p14:creationId xmlns:p14="http://schemas.microsoft.com/office/powerpoint/2010/main" val="15982037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Grunderkrankung, die überhaupt erst zur Filamentbildung geführt hat!</a:t>
            </a:r>
          </a:p>
          <a:p>
            <a:pPr eaLnBrk="1" hangingPunct="1"/>
            <a:r>
              <a:rPr lang="en-US" altLang="en-US" sz="1200" dirty="0">
                <a:solidFill>
                  <a:schemeClr val="bg1">
                    <a:lumMod val="75000"/>
                  </a:schemeClr>
                </a:solidFill>
              </a:rPr>
              <a:t>Welche konkreten Behandlungsschritte können ergriffen werden, um die Filamente selbst zu lindern?</a:t>
            </a:r>
          </a:p>
          <a:p>
            <a:pPr lvl="1" eaLnBrk="1" hangingPunct="1"/>
            <a:r>
              <a:rPr lang="de-DE" altLang="en-US" sz="1200" dirty="0">
                <a:solidFill>
                  <a:schemeClr val="bg1">
                    <a:lumMod val="75000"/>
                  </a:schemeClr>
                </a:solidFill>
              </a:rPr>
              <a:t>Entfernung der Filamente von der Hornhaut</a:t>
            </a:r>
            <a:endParaRPr lang="en-US" altLang="en-US" sz="1200" dirty="0">
              <a:solidFill>
                <a:schemeClr val="bg1">
                  <a:lumMod val="75000"/>
                </a:schemeClr>
              </a:solidFill>
            </a:endParaRPr>
          </a:p>
          <a:p>
            <a:pPr lvl="1" eaLnBrk="1" hangingPunct="1"/>
            <a:r>
              <a:rPr lang="en-US" altLang="en-US" sz="1200" dirty="0">
                <a:solidFill>
                  <a:schemeClr val="bg1">
                    <a:lumMod val="75000"/>
                  </a:schemeClr>
                </a:solidFill>
              </a:rPr>
              <a:t>Reichliche Ergänzung des Tränenfilms</a:t>
            </a:r>
          </a:p>
          <a:p>
            <a:pPr lvl="1" eaLnBrk="1" hangingPunct="1"/>
            <a:r>
              <a:rPr lang="en-US" altLang="en-US" sz="1200" dirty="0" err="1">
                <a:solidFill>
                  <a:schemeClr val="bg1">
                    <a:lumMod val="75000"/>
                  </a:schemeClr>
                </a:solidFill>
              </a:rPr>
              <a:t>Hypertone</a:t>
            </a:r>
            <a:r>
              <a:rPr lang="en-US" altLang="en-US" sz="1200" dirty="0">
                <a:solidFill>
                  <a:schemeClr val="bg1">
                    <a:lumMod val="75000"/>
                  </a:schemeClr>
                </a:solidFill>
              </a:rPr>
              <a:t> </a:t>
            </a:r>
            <a:r>
              <a:rPr lang="en-US" altLang="en-US" sz="1200" dirty="0" err="1">
                <a:solidFill>
                  <a:schemeClr val="bg1">
                    <a:lumMod val="75000"/>
                  </a:schemeClr>
                </a:solidFill>
              </a:rPr>
              <a:t>Kochsalzlösungstropfen</a:t>
            </a:r>
            <a:endParaRPr lang="en-US" altLang="en-US" sz="1200" dirty="0">
              <a:solidFill>
                <a:schemeClr val="bg1">
                  <a:lumMod val="75000"/>
                </a:schemeClr>
              </a:solidFill>
            </a:endParaRPr>
          </a:p>
          <a:p>
            <a:pPr lvl="1" eaLnBrk="1" hangingPunct="1"/>
            <a:r>
              <a:rPr lang="en-US" altLang="en-US" sz="1200" b="1"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71</a:t>
            </a:fld>
            <a:endParaRPr lang="en-US" altLang="en-US"/>
          </a:p>
        </p:txBody>
      </p:sp>
      <p:sp>
        <p:nvSpPr>
          <p:cNvPr id="5" name="Text Box 4">
            <a:extLst>
              <a:ext uri="{FF2B5EF4-FFF2-40B4-BE49-F238E27FC236}">
                <a16:creationId xmlns:a16="http://schemas.microsoft.com/office/drawing/2014/main" id="{8B73BD02-BCD9-4EEA-92ED-91813FC0A7A7}"/>
              </a:ext>
            </a:extLst>
          </p:cNvPr>
          <p:cNvSpPr txBox="1">
            <a:spLocks noChangeArrowheads="1"/>
          </p:cNvSpPr>
          <p:nvPr/>
        </p:nvSpPr>
        <p:spPr bwMode="auto">
          <a:xfrm>
            <a:off x="1219200" y="4038600"/>
            <a:ext cx="6248400" cy="2308324"/>
          </a:xfrm>
          <a:prstGeom prst="rect">
            <a:avLst/>
          </a:prstGeom>
          <a:solidFill>
            <a:srgbClr val="FFFF00"/>
          </a:solidFill>
          <a:ln>
            <a:noFill/>
          </a:ln>
          <a:effec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lautet der gebräuchliche Handelsname für ophthalmologisches N-Acetylcystein? </a:t>
            </a:r>
          </a:p>
          <a:p>
            <a:pPr eaLnBrk="1" hangingPunct="1"/>
            <a:r>
              <a:rPr lang="en-US" altLang="en-US" sz="1200" dirty="0" err="1">
                <a:solidFill>
                  <a:srgbClr val="0000FF"/>
                </a:solidFill>
              </a:rPr>
              <a:t>Mucomyst</a:t>
            </a:r>
            <a:endParaRPr lang="en-US" altLang="en-US" sz="1600" i="1" dirty="0">
              <a:solidFill>
                <a:srgbClr val="0000FF"/>
              </a:solidFill>
            </a:endParaRPr>
          </a:p>
          <a:p>
            <a:pPr eaLnBrk="1" hangingPunct="1"/>
            <a:endParaRPr lang="en-US" altLang="en-US" sz="1600" dirty="0">
              <a:solidFill>
                <a:srgbClr val="0000FF"/>
              </a:solidFill>
            </a:endParaRPr>
          </a:p>
          <a:p>
            <a:pPr eaLnBrk="1" hangingPunct="1"/>
            <a:r>
              <a:rPr lang="en-US" altLang="en-US" sz="1200" i="1" dirty="0">
                <a:solidFill>
                  <a:srgbClr val="0000FF"/>
                </a:solidFill>
              </a:rPr>
              <a:t>Welche Eigenschaft von N-Acetylcystein macht es bei der Behandlung der filamentären Keratitis nützlich?</a:t>
            </a:r>
          </a:p>
          <a:p>
            <a:pPr eaLnBrk="1" hangingPunct="1"/>
            <a:r>
              <a:rPr lang="en-US" altLang="en-US" sz="1200" dirty="0">
                <a:solidFill>
                  <a:srgbClr val="0000FF"/>
                </a:solidFill>
              </a:rPr>
              <a:t>Die eines </a:t>
            </a:r>
            <a:r>
              <a:rPr lang="en-US" altLang="en-US" sz="1200" b="1" dirty="0">
                <a:solidFill>
                  <a:srgbClr val="0000FF"/>
                </a:solidFill>
              </a:rPr>
              <a:t>Mukolytikums</a:t>
            </a:r>
          </a:p>
          <a:p>
            <a:pPr eaLnBrk="1" hangingPunct="1"/>
            <a:endParaRPr lang="en-US" altLang="en-US" sz="1600" dirty="0">
              <a:solidFill>
                <a:srgbClr val="0000FF"/>
              </a:solidFill>
            </a:endParaRPr>
          </a:p>
          <a:p>
            <a:pPr eaLnBrk="1" hangingPunct="1"/>
            <a:r>
              <a:rPr lang="en-US" altLang="en-US" sz="1200" i="1" dirty="0">
                <a:solidFill>
                  <a:srgbClr val="0000FF"/>
                </a:solidFill>
              </a:rPr>
              <a:t>Wie riecht </a:t>
            </a:r>
            <a:r>
              <a:rPr lang="en-US" altLang="en-US" sz="1200" i="1" dirty="0" err="1">
                <a:solidFill>
                  <a:srgbClr val="0000FF"/>
                </a:solidFill>
              </a:rPr>
              <a:t>Mucomyst</a:t>
            </a:r>
            <a:r>
              <a:rPr lang="en-US" altLang="en-US" sz="1200" i="1" dirty="0">
                <a:solidFill>
                  <a:srgbClr val="0000FF"/>
                </a:solidFill>
              </a:rPr>
              <a:t>?</a:t>
            </a:r>
            <a:endParaRPr lang="en-US" altLang="en-US" sz="1600" i="1" dirty="0">
              <a:solidFill>
                <a:srgbClr val="FFFF00"/>
              </a:solidFill>
            </a:endParaRPr>
          </a:p>
          <a:p>
            <a:pPr eaLnBrk="1" hangingPunct="1"/>
            <a:r>
              <a:rPr lang="en-US" altLang="en-US" sz="1200" dirty="0">
                <a:solidFill>
                  <a:srgbClr val="FFFF00"/>
                </a:solidFill>
              </a:rPr>
              <a:t>Nach faulen Eiern</a:t>
            </a:r>
          </a:p>
        </p:txBody>
      </p:sp>
    </p:spTree>
    <p:extLst>
      <p:ext uri="{BB962C8B-B14F-4D97-AF65-F5344CB8AC3E}">
        <p14:creationId xmlns:p14="http://schemas.microsoft.com/office/powerpoint/2010/main" val="23979305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5334000"/>
          </a:xfrm>
        </p:spPr>
        <p:txBody>
          <a:bodyPr wrap="square" lIns="25400" tIns="12700" rIns="25400" bIns="12700"/>
          <a:lstStyle/>
          <a:p>
            <a:pPr eaLnBrk="1" hangingPunct="1"/>
            <a:r>
              <a:rPr lang="en-US" altLang="en-US" sz="1200" i="1" dirty="0">
                <a:solidFill>
                  <a:schemeClr val="bg1">
                    <a:lumMod val="75000"/>
                  </a:schemeClr>
                </a:solidFill>
              </a:rPr>
              <a:t>Was versteht man in diesem Zusammenhang unter </a:t>
            </a:r>
            <a:r>
              <a:rPr lang="en-US" altLang="en-US" sz="1200" dirty="0">
                <a:solidFill>
                  <a:schemeClr val="bg1">
                    <a:lumMod val="75000"/>
                  </a:schemeClr>
                </a:solidFill>
              </a:rPr>
              <a:t>Filamenten? Es handelt sich um Stränge aus abgestorbenen Epithelzellen und Schleim, die an der Hornhautoberfläche haften</a:t>
            </a:r>
          </a:p>
          <a:p>
            <a:pPr eaLnBrk="1" hangingPunct="1"/>
            <a:r>
              <a:rPr lang="de-DE" altLang="en-US" sz="1200" i="1" dirty="0">
                <a:solidFill>
                  <a:schemeClr val="bg1">
                    <a:lumMod val="75000"/>
                  </a:schemeClr>
                </a:solidFill>
              </a:rPr>
              <a:t>Über welche Beschwerden klagen Patienten mit Filamenten</a:t>
            </a:r>
            <a:r>
              <a:rPr lang="en-US" altLang="en-US" sz="1200" i="1" dirty="0">
                <a:solidFill>
                  <a:schemeClr val="bg1">
                    <a:lumMod val="75000"/>
                  </a:schemeClr>
                </a:solidFill>
              </a:rPr>
              <a:t>? </a:t>
            </a:r>
            <a:r>
              <a:rPr lang="en-US" altLang="en-US" sz="1200" dirty="0">
                <a:solidFill>
                  <a:schemeClr val="bg1">
                    <a:lumMod val="75000"/>
                  </a:schemeClr>
                </a:solidFill>
              </a:rPr>
              <a:t>          Fremdkörpergefühl</a:t>
            </a:r>
          </a:p>
          <a:p>
            <a:pPr eaLnBrk="1" hangingPunct="1"/>
            <a:r>
              <a:rPr lang="en-US" altLang="en-US" sz="1200" i="1" dirty="0">
                <a:solidFill>
                  <a:schemeClr val="bg1">
                    <a:lumMod val="75000"/>
                  </a:schemeClr>
                </a:solidFill>
              </a:rPr>
              <a:t>Was ist der Schlüssel zur erfolgreichen Behandlung einer filamentären Keratitis? </a:t>
            </a:r>
            <a:r>
              <a:rPr lang="en-US" altLang="en-US" sz="1200" dirty="0">
                <a:solidFill>
                  <a:schemeClr val="bg1">
                    <a:lumMod val="75000"/>
                  </a:schemeClr>
                </a:solidFill>
              </a:rPr>
              <a:t>Die Behandlung </a:t>
            </a:r>
            <a:r>
              <a:rPr lang="en-US" sz="1200" dirty="0">
                <a:solidFill>
                  <a:schemeClr val="bg1">
                    <a:lumMod val="75000"/>
                  </a:schemeClr>
                </a:solidFill>
              </a:rPr>
              <a:t>der Grunderkrankung, die überhaupt erst zur Filamentbildung geführt hat!</a:t>
            </a:r>
          </a:p>
          <a:p>
            <a:pPr eaLnBrk="1" hangingPunct="1"/>
            <a:r>
              <a:rPr lang="en-US" altLang="en-US" sz="1200" dirty="0">
                <a:solidFill>
                  <a:schemeClr val="bg1">
                    <a:lumMod val="75000"/>
                  </a:schemeClr>
                </a:solidFill>
              </a:rPr>
              <a:t>Welche konkreten Behandlungsschritte können ergriffen werden, um die Filamente selbst zu lindern?</a:t>
            </a:r>
          </a:p>
          <a:p>
            <a:pPr lvl="1" eaLnBrk="1" hangingPunct="1"/>
            <a:r>
              <a:rPr lang="de-DE" altLang="en-US" sz="1200" dirty="0">
                <a:solidFill>
                  <a:schemeClr val="bg1">
                    <a:lumMod val="75000"/>
                  </a:schemeClr>
                </a:solidFill>
              </a:rPr>
              <a:t>Entfernung der Filamente von der Hornhaut</a:t>
            </a:r>
            <a:endParaRPr lang="en-US" altLang="en-US" sz="1200" dirty="0">
              <a:solidFill>
                <a:schemeClr val="bg1">
                  <a:lumMod val="75000"/>
                </a:schemeClr>
              </a:solidFill>
            </a:endParaRPr>
          </a:p>
          <a:p>
            <a:pPr lvl="1" eaLnBrk="1" hangingPunct="1"/>
            <a:r>
              <a:rPr lang="en-US" altLang="en-US" sz="1200" dirty="0">
                <a:solidFill>
                  <a:schemeClr val="bg1">
                    <a:lumMod val="75000"/>
                  </a:schemeClr>
                </a:solidFill>
              </a:rPr>
              <a:t>Reichliche Ergänzung des Tränenfilms</a:t>
            </a:r>
          </a:p>
          <a:p>
            <a:pPr lvl="1" eaLnBrk="1" hangingPunct="1"/>
            <a:r>
              <a:rPr lang="en-US" altLang="en-US" sz="1200" dirty="0" err="1">
                <a:solidFill>
                  <a:schemeClr val="bg1">
                    <a:lumMod val="75000"/>
                  </a:schemeClr>
                </a:solidFill>
              </a:rPr>
              <a:t>Hypertone</a:t>
            </a:r>
            <a:r>
              <a:rPr lang="en-US" altLang="en-US" sz="1200" dirty="0">
                <a:solidFill>
                  <a:schemeClr val="bg1">
                    <a:lumMod val="75000"/>
                  </a:schemeClr>
                </a:solidFill>
              </a:rPr>
              <a:t> </a:t>
            </a:r>
            <a:r>
              <a:rPr lang="en-US" altLang="en-US" sz="1200" dirty="0" err="1">
                <a:solidFill>
                  <a:schemeClr val="bg1">
                    <a:lumMod val="75000"/>
                  </a:schemeClr>
                </a:solidFill>
              </a:rPr>
              <a:t>Kochsalzlösungstropfen</a:t>
            </a:r>
            <a:endParaRPr lang="en-US" altLang="en-US" sz="1200" dirty="0">
              <a:solidFill>
                <a:schemeClr val="bg1">
                  <a:lumMod val="75000"/>
                </a:schemeClr>
              </a:solidFill>
            </a:endParaRPr>
          </a:p>
          <a:p>
            <a:pPr lvl="1" eaLnBrk="1" hangingPunct="1"/>
            <a:r>
              <a:rPr lang="en-US" altLang="en-US" sz="1200" b="1" dirty="0">
                <a:solidFill>
                  <a:srgbClr val="0000FF"/>
                </a:solidFill>
              </a:rPr>
              <a:t>N-Acetylcystein</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72</a:t>
            </a:fld>
            <a:endParaRPr lang="en-US" altLang="en-US"/>
          </a:p>
        </p:txBody>
      </p:sp>
      <p:sp>
        <p:nvSpPr>
          <p:cNvPr id="5" name="Text Box 4">
            <a:extLst>
              <a:ext uri="{FF2B5EF4-FFF2-40B4-BE49-F238E27FC236}">
                <a16:creationId xmlns:a16="http://schemas.microsoft.com/office/drawing/2014/main" id="{8B73BD02-BCD9-4EEA-92ED-91813FC0A7A7}"/>
              </a:ext>
            </a:extLst>
          </p:cNvPr>
          <p:cNvSpPr txBox="1">
            <a:spLocks noChangeArrowheads="1"/>
          </p:cNvSpPr>
          <p:nvPr/>
        </p:nvSpPr>
        <p:spPr bwMode="auto">
          <a:xfrm>
            <a:off x="1219200" y="4038600"/>
            <a:ext cx="6248400" cy="2308324"/>
          </a:xfrm>
          <a:prstGeom prst="rect">
            <a:avLst/>
          </a:prstGeom>
          <a:solidFill>
            <a:srgbClr val="FFFF00"/>
          </a:solidFill>
          <a:ln>
            <a:noFill/>
          </a:ln>
          <a:effec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Wie lautet der gebräuchliche Handelsname für ophthalmologisches N-Acetylcystein? </a:t>
            </a:r>
          </a:p>
          <a:p>
            <a:pPr eaLnBrk="1" hangingPunct="1"/>
            <a:r>
              <a:rPr lang="en-US" altLang="en-US" sz="1200" dirty="0" err="1">
                <a:solidFill>
                  <a:srgbClr val="0000FF"/>
                </a:solidFill>
              </a:rPr>
              <a:t>Mucomyst</a:t>
            </a:r>
            <a:endParaRPr lang="en-US" altLang="en-US" sz="1600" i="1" dirty="0">
              <a:solidFill>
                <a:srgbClr val="0000FF"/>
              </a:solidFill>
            </a:endParaRPr>
          </a:p>
          <a:p>
            <a:pPr eaLnBrk="1" hangingPunct="1"/>
            <a:endParaRPr lang="en-US" altLang="en-US" sz="1600" dirty="0">
              <a:solidFill>
                <a:srgbClr val="0000FF"/>
              </a:solidFill>
            </a:endParaRPr>
          </a:p>
          <a:p>
            <a:pPr eaLnBrk="1" hangingPunct="1"/>
            <a:r>
              <a:rPr lang="en-US" altLang="en-US" sz="1200" i="1" dirty="0">
                <a:solidFill>
                  <a:srgbClr val="0000FF"/>
                </a:solidFill>
              </a:rPr>
              <a:t>Welche Eigenschaft von N-Acetylcystein macht es bei der Behandlung der filamentären Keratitis nützlich?</a:t>
            </a:r>
          </a:p>
          <a:p>
            <a:pPr eaLnBrk="1" hangingPunct="1"/>
            <a:r>
              <a:rPr lang="en-US" altLang="en-US" sz="1200" dirty="0">
                <a:solidFill>
                  <a:srgbClr val="0000FF"/>
                </a:solidFill>
              </a:rPr>
              <a:t>Die eines </a:t>
            </a:r>
            <a:r>
              <a:rPr lang="en-US" altLang="en-US" sz="1200" b="1" dirty="0">
                <a:solidFill>
                  <a:srgbClr val="0000FF"/>
                </a:solidFill>
              </a:rPr>
              <a:t>Mukolytikums</a:t>
            </a:r>
          </a:p>
          <a:p>
            <a:pPr eaLnBrk="1" hangingPunct="1"/>
            <a:endParaRPr lang="en-US" altLang="en-US" sz="1600" dirty="0">
              <a:solidFill>
                <a:srgbClr val="0000FF"/>
              </a:solidFill>
            </a:endParaRPr>
          </a:p>
          <a:p>
            <a:pPr eaLnBrk="1" hangingPunct="1"/>
            <a:r>
              <a:rPr lang="en-US" altLang="en-US" sz="1200" i="1" dirty="0">
                <a:solidFill>
                  <a:srgbClr val="0000FF"/>
                </a:solidFill>
              </a:rPr>
              <a:t>Wie riecht </a:t>
            </a:r>
            <a:r>
              <a:rPr lang="en-US" altLang="en-US" sz="1200" i="1" dirty="0" err="1">
                <a:solidFill>
                  <a:srgbClr val="0000FF"/>
                </a:solidFill>
              </a:rPr>
              <a:t>Mucomyst</a:t>
            </a:r>
            <a:r>
              <a:rPr lang="en-US" altLang="en-US" sz="1200" i="1" dirty="0">
                <a:solidFill>
                  <a:srgbClr val="0000FF"/>
                </a:solidFill>
              </a:rPr>
              <a:t>?</a:t>
            </a:r>
          </a:p>
          <a:p>
            <a:pPr eaLnBrk="1" hangingPunct="1"/>
            <a:r>
              <a:rPr lang="en-US" altLang="en-US" sz="1200" dirty="0">
                <a:solidFill>
                  <a:srgbClr val="0000FF"/>
                </a:solidFill>
              </a:rPr>
              <a:t>Nach faulen Eiern</a:t>
            </a:r>
          </a:p>
        </p:txBody>
      </p:sp>
    </p:spTree>
    <p:extLst>
      <p:ext uri="{BB962C8B-B14F-4D97-AF65-F5344CB8AC3E}">
        <p14:creationId xmlns:p14="http://schemas.microsoft.com/office/powerpoint/2010/main" val="1534201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17526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a:p>
            <a:pPr eaLnBrk="1" hangingPunct="1"/>
            <a:r>
              <a:rPr lang="en-US" altLang="en-US" sz="1200" i="1" dirty="0"/>
              <a:t>Über welche Beschwerden klagen Patienten mit Filamenten? </a:t>
            </a:r>
            <a:endParaRPr lang="en-US" altLang="en-US" sz="2200" dirty="0">
              <a:solidFill>
                <a:srgbClr val="0000FF"/>
              </a:solidFill>
            </a:endParaRP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8</a:t>
            </a:fld>
            <a:endParaRPr lang="en-US" altLang="en-US"/>
          </a:p>
        </p:txBody>
      </p:sp>
    </p:spTree>
    <p:extLst>
      <p:ext uri="{BB962C8B-B14F-4D97-AF65-F5344CB8AC3E}">
        <p14:creationId xmlns:p14="http://schemas.microsoft.com/office/powerpoint/2010/main" val="2531139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6307D43-4B6A-4A92-BEF2-F351F2EC6983}"/>
              </a:ext>
            </a:extLst>
          </p:cNvPr>
          <p:cNvSpPr>
            <a:spLocks noGrp="1" noChangeArrowheads="1"/>
          </p:cNvSpPr>
          <p:nvPr>
            <p:ph type="body" sz="half" idx="2"/>
          </p:nvPr>
        </p:nvSpPr>
        <p:spPr>
          <a:xfrm>
            <a:off x="457200" y="1524000"/>
            <a:ext cx="8229600" cy="2057400"/>
          </a:xfrm>
        </p:spPr>
        <p:txBody>
          <a:bodyPr wrap="square" lIns="25400" tIns="12700" rIns="25400" bIns="12700"/>
          <a:lstStyle/>
          <a:p>
            <a:pPr eaLnBrk="1" hangingPunct="1"/>
            <a:r>
              <a:rPr lang="en-US" altLang="en-US" sz="1200" i="1" dirty="0"/>
              <a:t>Was versteht man in diesem Zusammenhang unter </a:t>
            </a:r>
            <a:r>
              <a:rPr lang="en-US" altLang="en-US" sz="1200" dirty="0"/>
              <a:t>Filamenten? Es handelt sich um </a:t>
            </a:r>
            <a:r>
              <a:rPr lang="en-US" altLang="en-US" sz="1200" dirty="0">
                <a:solidFill>
                  <a:srgbClr val="0000FF"/>
                </a:solidFill>
              </a:rPr>
              <a:t>Stränge aus abgestorbenen Epithelzellen und Schleim, die an der Hornhautoberfläche haften</a:t>
            </a:r>
          </a:p>
          <a:p>
            <a:pPr eaLnBrk="1" hangingPunct="1"/>
            <a:r>
              <a:rPr lang="de-DE" altLang="en-US" sz="1200" i="1" dirty="0"/>
              <a:t>Über welche Beschwerden klagen Patienten mit Filamenten</a:t>
            </a:r>
            <a:r>
              <a:rPr lang="en-US" altLang="en-US" sz="1200" i="1" dirty="0"/>
              <a:t>? </a:t>
            </a:r>
            <a:r>
              <a:rPr lang="en-US" altLang="en-US" sz="1200" dirty="0">
                <a:solidFill>
                  <a:srgbClr val="0000FF"/>
                </a:solidFill>
              </a:rPr>
              <a:t>          Fremdkörpergefühl</a:t>
            </a:r>
          </a:p>
        </p:txBody>
      </p:sp>
      <p:sp>
        <p:nvSpPr>
          <p:cNvPr id="19459" name="Rectangle 3">
            <a:extLst>
              <a:ext uri="{FF2B5EF4-FFF2-40B4-BE49-F238E27FC236}">
                <a16:creationId xmlns:a16="http://schemas.microsoft.com/office/drawing/2014/main" id="{5BEC1257-B74E-472D-993A-EF2D97632BCB}"/>
              </a:ext>
            </a:extLst>
          </p:cNvPr>
          <p:cNvSpPr>
            <a:spLocks noGrp="1" noChangeArrowheads="1"/>
          </p:cNvSpPr>
          <p:nvPr>
            <p:ph type="title"/>
          </p:nvPr>
        </p:nvSpPr>
        <p:spPr>
          <a:xfrm>
            <a:off x="457200" y="122238"/>
            <a:ext cx="7543800" cy="715962"/>
          </a:xfrm>
          <a:noFill/>
        </p:spPr>
        <p:txBody>
          <a:bodyPr wrap="square" lIns="25400" tIns="12700" rIns="25400" bIns="12700"/>
          <a:lstStyle/>
          <a:p>
            <a:pPr eaLnBrk="1" hangingPunct="1"/>
            <a:r>
              <a:rPr lang="en-US" altLang="en-US" sz="1800" dirty="0" err="1"/>
              <a:t>Filamentöse</a:t>
            </a:r>
            <a:r>
              <a:rPr lang="en-US" altLang="en-US" sz="1800" dirty="0"/>
              <a:t> Keratitis/Keratopathie</a:t>
            </a:r>
            <a:endParaRPr lang="en-US" altLang="en-US" sz="3500" b="0" dirty="0"/>
          </a:p>
        </p:txBody>
      </p:sp>
      <p:sp>
        <p:nvSpPr>
          <p:cNvPr id="19460" name="Slide Number Placeholder 1">
            <a:extLst>
              <a:ext uri="{FF2B5EF4-FFF2-40B4-BE49-F238E27FC236}">
                <a16:creationId xmlns:a16="http://schemas.microsoft.com/office/drawing/2014/main" id="{1FBE5AF3-1A9B-45BA-BEAB-B9D03E8E415F}"/>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9185E-04DC-4A6C-A818-41276B7D2699}" type="slidenum">
              <a:rPr lang="en-US" altLang="en-US"/>
              <a:t>9</a:t>
            </a:fld>
            <a:endParaRPr lang="en-US" altLang="en-US"/>
          </a:p>
        </p:txBody>
      </p:sp>
    </p:spTree>
    <p:extLst>
      <p:ext uri="{BB962C8B-B14F-4D97-AF65-F5344CB8AC3E}">
        <p14:creationId xmlns:p14="http://schemas.microsoft.com/office/powerpoint/2010/main" val="1084994562"/>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10702</Words>
  <Application>Microsoft Office PowerPoint</Application>
  <PresentationFormat>Bildschirmpräsentation (4:3)</PresentationFormat>
  <Paragraphs>1391</Paragraphs>
  <Slides>72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72</vt:i4>
      </vt:variant>
    </vt:vector>
  </HeadingPairs>
  <TitlesOfParts>
    <vt:vector size="76" baseType="lpstr">
      <vt:lpstr>Arial</vt:lpstr>
      <vt:lpstr>Calibri</vt:lpstr>
      <vt:lpstr>Wingdings</vt:lpstr>
      <vt:lpstr>Network</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lpstr>Filamentöse Keratitis/Keratopathie</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Guide: Filamentary keratitis</dc:title>
  <dc:creator>Steven Flynn</dc:creator>
  <cp:keywords>, docId:1CB7FAAA431D3DC286A6E685B438B584</cp:keywords>
  <cp:lastModifiedBy>Assaf Abdelrahman</cp:lastModifiedBy>
  <cp:revision>70</cp:revision>
  <dcterms:created xsi:type="dcterms:W3CDTF">2008-09-16T17:45:47Z</dcterms:created>
  <dcterms:modified xsi:type="dcterms:W3CDTF">2026-07-23T08:07:23Z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375977-6a8b-49f8-8232-e8eaac98c745_Enabled">
    <vt:lpwstr>true</vt:lpwstr>
  </property>
  <property fmtid="{D5CDD505-2E9C-101B-9397-08002B2CF9AE}" pid="3" name="MSIP_Label_da375977-6a8b-49f8-8232-e8eaac98c745_SetDate">
    <vt:lpwstr>2026-07-15T06:20:43Z</vt:lpwstr>
  </property>
  <property fmtid="{D5CDD505-2E9C-101B-9397-08002B2CF9AE}" pid="4" name="MSIP_Label_da375977-6a8b-49f8-8232-e8eaac98c745_Method">
    <vt:lpwstr>Standard</vt:lpwstr>
  </property>
  <property fmtid="{D5CDD505-2E9C-101B-9397-08002B2CF9AE}" pid="5" name="MSIP_Label_da375977-6a8b-49f8-8232-e8eaac98c745_Name">
    <vt:lpwstr>Intern</vt:lpwstr>
  </property>
  <property fmtid="{D5CDD505-2E9C-101B-9397-08002B2CF9AE}" pid="6" name="MSIP_Label_da375977-6a8b-49f8-8232-e8eaac98c745_SiteId">
    <vt:lpwstr>f3391131-35b6-4b9b-a8e1-f1c8b620c044</vt:lpwstr>
  </property>
  <property fmtid="{D5CDD505-2E9C-101B-9397-08002B2CF9AE}" pid="7" name="MSIP_Label_da375977-6a8b-49f8-8232-e8eaac98c745_ActionId">
    <vt:lpwstr>e3d1378f-ba29-4f55-8e96-fbac0b1c04d0</vt:lpwstr>
  </property>
  <property fmtid="{D5CDD505-2E9C-101B-9397-08002B2CF9AE}" pid="8" name="MSIP_Label_da375977-6a8b-49f8-8232-e8eaac98c745_ContentBits">
    <vt:lpwstr>0</vt:lpwstr>
  </property>
  <property fmtid="{D5CDD505-2E9C-101B-9397-08002B2CF9AE}" pid="9" name="MSIP_Label_da375977-6a8b-49f8-8232-e8eaac98c745_Tag">
    <vt:lpwstr>10, 3, 0, 1</vt:lpwstr>
  </property>
</Properties>
</file>